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Lst>
  <p:notesMasterIdLst>
    <p:notesMasterId r:id="rId70"/>
  </p:notesMasterIdLst>
  <p:sldIdLst>
    <p:sldId id="256" r:id="rId2"/>
    <p:sldId id="257" r:id="rId3"/>
    <p:sldId id="259" r:id="rId4"/>
    <p:sldId id="263" r:id="rId5"/>
    <p:sldId id="258" r:id="rId6"/>
    <p:sldId id="260" r:id="rId7"/>
    <p:sldId id="261" r:id="rId8"/>
    <p:sldId id="262"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3" r:id="rId30"/>
    <p:sldId id="287" r:id="rId31"/>
    <p:sldId id="286" r:id="rId32"/>
    <p:sldId id="288" r:id="rId33"/>
    <p:sldId id="289" r:id="rId34"/>
    <p:sldId id="290" r:id="rId35"/>
    <p:sldId id="291" r:id="rId36"/>
    <p:sldId id="292" r:id="rId37"/>
    <p:sldId id="293" r:id="rId38"/>
    <p:sldId id="294" r:id="rId39"/>
    <p:sldId id="295" r:id="rId40"/>
    <p:sldId id="296" r:id="rId41"/>
    <p:sldId id="297" r:id="rId42"/>
    <p:sldId id="298" r:id="rId43"/>
    <p:sldId id="300" r:id="rId44"/>
    <p:sldId id="301" r:id="rId45"/>
    <p:sldId id="302" r:id="rId46"/>
    <p:sldId id="303" r:id="rId47"/>
    <p:sldId id="304" r:id="rId48"/>
    <p:sldId id="299"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2" r:id="rId65"/>
    <p:sldId id="323" r:id="rId66"/>
    <p:sldId id="321" r:id="rId67"/>
    <p:sldId id="320" r:id="rId68"/>
    <p:sldId id="324" r:id="rId69"/>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2E24"/>
    <a:srgbClr val="141826"/>
    <a:srgbClr val="F4E5D7"/>
    <a:srgbClr val="DABFFF"/>
    <a:srgbClr val="131827"/>
    <a:srgbClr val="0999E9"/>
    <a:srgbClr val="F279CA"/>
    <a:srgbClr val="F2B3A2"/>
    <a:srgbClr val="0F2F24"/>
    <a:srgbClr val="F8C9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4658"/>
  </p:normalViewPr>
  <p:slideViewPr>
    <p:cSldViewPr snapToGrid="0">
      <p:cViewPr varScale="1">
        <p:scale>
          <a:sx n="73" d="100"/>
          <a:sy n="73" d="100"/>
        </p:scale>
        <p:origin x="3222" y="90"/>
      </p:cViewPr>
      <p:guideLst>
        <p:guide orient="horz" pos="3120"/>
        <p:guide pos="216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1FFAF1-C307-8547-86A0-8A7874DC43A6}" type="datetimeFigureOut">
              <a:rPr lang="en-GB" smtClean="0"/>
              <a:t>18/09/2026</a:t>
            </a:fld>
            <a:endParaRPr lang="en-GB"/>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2DD8DB-75A6-5849-8BE6-B30BFBC0C42B}" type="slidenum">
              <a:rPr lang="en-GB" smtClean="0"/>
              <a:t>‹#›</a:t>
            </a:fld>
            <a:endParaRPr lang="en-GB"/>
          </a:p>
        </p:txBody>
      </p:sp>
    </p:spTree>
    <p:extLst>
      <p:ext uri="{BB962C8B-B14F-4D97-AF65-F5344CB8AC3E}">
        <p14:creationId xmlns:p14="http://schemas.microsoft.com/office/powerpoint/2010/main" val="3111331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1</a:t>
            </a:fld>
            <a:endParaRPr lang="en-GB"/>
          </a:p>
        </p:txBody>
      </p:sp>
    </p:spTree>
    <p:extLst>
      <p:ext uri="{BB962C8B-B14F-4D97-AF65-F5344CB8AC3E}">
        <p14:creationId xmlns:p14="http://schemas.microsoft.com/office/powerpoint/2010/main" val="2260041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3</a:t>
            </a:fld>
            <a:endParaRPr lang="en-GB"/>
          </a:p>
        </p:txBody>
      </p:sp>
    </p:spTree>
    <p:extLst>
      <p:ext uri="{BB962C8B-B14F-4D97-AF65-F5344CB8AC3E}">
        <p14:creationId xmlns:p14="http://schemas.microsoft.com/office/powerpoint/2010/main" val="2814794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4</a:t>
            </a:fld>
            <a:endParaRPr lang="en-GB"/>
          </a:p>
        </p:txBody>
      </p:sp>
    </p:spTree>
    <p:extLst>
      <p:ext uri="{BB962C8B-B14F-4D97-AF65-F5344CB8AC3E}">
        <p14:creationId xmlns:p14="http://schemas.microsoft.com/office/powerpoint/2010/main" val="648141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5</a:t>
            </a:fld>
            <a:endParaRPr lang="en-GB"/>
          </a:p>
        </p:txBody>
      </p:sp>
    </p:spTree>
    <p:extLst>
      <p:ext uri="{BB962C8B-B14F-4D97-AF65-F5344CB8AC3E}">
        <p14:creationId xmlns:p14="http://schemas.microsoft.com/office/powerpoint/2010/main" val="1676719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6</a:t>
            </a:fld>
            <a:endParaRPr lang="en-GB"/>
          </a:p>
        </p:txBody>
      </p:sp>
    </p:spTree>
    <p:extLst>
      <p:ext uri="{BB962C8B-B14F-4D97-AF65-F5344CB8AC3E}">
        <p14:creationId xmlns:p14="http://schemas.microsoft.com/office/powerpoint/2010/main" val="323992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7</a:t>
            </a:fld>
            <a:endParaRPr lang="en-GB"/>
          </a:p>
        </p:txBody>
      </p:sp>
    </p:spTree>
    <p:extLst>
      <p:ext uri="{BB962C8B-B14F-4D97-AF65-F5344CB8AC3E}">
        <p14:creationId xmlns:p14="http://schemas.microsoft.com/office/powerpoint/2010/main" val="137119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8</a:t>
            </a:fld>
            <a:endParaRPr lang="en-GB"/>
          </a:p>
        </p:txBody>
      </p:sp>
    </p:spTree>
    <p:extLst>
      <p:ext uri="{BB962C8B-B14F-4D97-AF65-F5344CB8AC3E}">
        <p14:creationId xmlns:p14="http://schemas.microsoft.com/office/powerpoint/2010/main" val="10915111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9</a:t>
            </a:fld>
            <a:endParaRPr lang="en-GB"/>
          </a:p>
        </p:txBody>
      </p:sp>
    </p:spTree>
    <p:extLst>
      <p:ext uri="{BB962C8B-B14F-4D97-AF65-F5344CB8AC3E}">
        <p14:creationId xmlns:p14="http://schemas.microsoft.com/office/powerpoint/2010/main" val="138179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10</a:t>
            </a:fld>
            <a:endParaRPr lang="en-GB"/>
          </a:p>
        </p:txBody>
      </p:sp>
    </p:spTree>
    <p:extLst>
      <p:ext uri="{BB962C8B-B14F-4D97-AF65-F5344CB8AC3E}">
        <p14:creationId xmlns:p14="http://schemas.microsoft.com/office/powerpoint/2010/main" val="42004235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11</a:t>
            </a:fld>
            <a:endParaRPr lang="en-GB"/>
          </a:p>
        </p:txBody>
      </p:sp>
    </p:spTree>
    <p:extLst>
      <p:ext uri="{BB962C8B-B14F-4D97-AF65-F5344CB8AC3E}">
        <p14:creationId xmlns:p14="http://schemas.microsoft.com/office/powerpoint/2010/main" val="3496543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12</a:t>
            </a:fld>
            <a:endParaRPr lang="en-GB"/>
          </a:p>
        </p:txBody>
      </p:sp>
    </p:spTree>
    <p:extLst>
      <p:ext uri="{BB962C8B-B14F-4D97-AF65-F5344CB8AC3E}">
        <p14:creationId xmlns:p14="http://schemas.microsoft.com/office/powerpoint/2010/main" val="19388827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13</a:t>
            </a:fld>
            <a:endParaRPr lang="en-GB"/>
          </a:p>
        </p:txBody>
      </p:sp>
    </p:spTree>
    <p:extLst>
      <p:ext uri="{BB962C8B-B14F-4D97-AF65-F5344CB8AC3E}">
        <p14:creationId xmlns:p14="http://schemas.microsoft.com/office/powerpoint/2010/main" val="142985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14</a:t>
            </a:fld>
            <a:endParaRPr lang="en-GB"/>
          </a:p>
        </p:txBody>
      </p:sp>
    </p:spTree>
    <p:extLst>
      <p:ext uri="{BB962C8B-B14F-4D97-AF65-F5344CB8AC3E}">
        <p14:creationId xmlns:p14="http://schemas.microsoft.com/office/powerpoint/2010/main" val="3405989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15</a:t>
            </a:fld>
            <a:endParaRPr lang="en-GB"/>
          </a:p>
        </p:txBody>
      </p:sp>
    </p:spTree>
    <p:extLst>
      <p:ext uri="{BB962C8B-B14F-4D97-AF65-F5344CB8AC3E}">
        <p14:creationId xmlns:p14="http://schemas.microsoft.com/office/powerpoint/2010/main" val="28234868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16</a:t>
            </a:fld>
            <a:endParaRPr lang="en-GB"/>
          </a:p>
        </p:txBody>
      </p:sp>
    </p:spTree>
    <p:extLst>
      <p:ext uri="{BB962C8B-B14F-4D97-AF65-F5344CB8AC3E}">
        <p14:creationId xmlns:p14="http://schemas.microsoft.com/office/powerpoint/2010/main" val="4232539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17</a:t>
            </a:fld>
            <a:endParaRPr lang="en-GB"/>
          </a:p>
        </p:txBody>
      </p:sp>
    </p:spTree>
    <p:extLst>
      <p:ext uri="{BB962C8B-B14F-4D97-AF65-F5344CB8AC3E}">
        <p14:creationId xmlns:p14="http://schemas.microsoft.com/office/powerpoint/2010/main" val="1392451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18</a:t>
            </a:fld>
            <a:endParaRPr lang="en-GB"/>
          </a:p>
        </p:txBody>
      </p:sp>
    </p:spTree>
    <p:extLst>
      <p:ext uri="{BB962C8B-B14F-4D97-AF65-F5344CB8AC3E}">
        <p14:creationId xmlns:p14="http://schemas.microsoft.com/office/powerpoint/2010/main" val="2006896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19</a:t>
            </a:fld>
            <a:endParaRPr lang="en-GB"/>
          </a:p>
        </p:txBody>
      </p:sp>
    </p:spTree>
    <p:extLst>
      <p:ext uri="{BB962C8B-B14F-4D97-AF65-F5344CB8AC3E}">
        <p14:creationId xmlns:p14="http://schemas.microsoft.com/office/powerpoint/2010/main" val="436179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20</a:t>
            </a:fld>
            <a:endParaRPr lang="en-GB"/>
          </a:p>
        </p:txBody>
      </p:sp>
    </p:spTree>
    <p:extLst>
      <p:ext uri="{BB962C8B-B14F-4D97-AF65-F5344CB8AC3E}">
        <p14:creationId xmlns:p14="http://schemas.microsoft.com/office/powerpoint/2010/main" val="1463256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21</a:t>
            </a:fld>
            <a:endParaRPr lang="en-GB"/>
          </a:p>
        </p:txBody>
      </p:sp>
    </p:spTree>
    <p:extLst>
      <p:ext uri="{BB962C8B-B14F-4D97-AF65-F5344CB8AC3E}">
        <p14:creationId xmlns:p14="http://schemas.microsoft.com/office/powerpoint/2010/main" val="9714961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22</a:t>
            </a:fld>
            <a:endParaRPr lang="en-GB"/>
          </a:p>
        </p:txBody>
      </p:sp>
    </p:spTree>
    <p:extLst>
      <p:ext uri="{BB962C8B-B14F-4D97-AF65-F5344CB8AC3E}">
        <p14:creationId xmlns:p14="http://schemas.microsoft.com/office/powerpoint/2010/main" val="24355568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23</a:t>
            </a:fld>
            <a:endParaRPr lang="en-GB"/>
          </a:p>
        </p:txBody>
      </p:sp>
    </p:spTree>
    <p:extLst>
      <p:ext uri="{BB962C8B-B14F-4D97-AF65-F5344CB8AC3E}">
        <p14:creationId xmlns:p14="http://schemas.microsoft.com/office/powerpoint/2010/main" val="17684705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24</a:t>
            </a:fld>
            <a:endParaRPr lang="en-GB"/>
          </a:p>
        </p:txBody>
      </p:sp>
    </p:spTree>
    <p:extLst>
      <p:ext uri="{BB962C8B-B14F-4D97-AF65-F5344CB8AC3E}">
        <p14:creationId xmlns:p14="http://schemas.microsoft.com/office/powerpoint/2010/main" val="2887846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25</a:t>
            </a:fld>
            <a:endParaRPr lang="en-GB"/>
          </a:p>
        </p:txBody>
      </p:sp>
    </p:spTree>
    <p:extLst>
      <p:ext uri="{BB962C8B-B14F-4D97-AF65-F5344CB8AC3E}">
        <p14:creationId xmlns:p14="http://schemas.microsoft.com/office/powerpoint/2010/main" val="34428166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26</a:t>
            </a:fld>
            <a:endParaRPr lang="en-GB"/>
          </a:p>
        </p:txBody>
      </p:sp>
    </p:spTree>
    <p:extLst>
      <p:ext uri="{BB962C8B-B14F-4D97-AF65-F5344CB8AC3E}">
        <p14:creationId xmlns:p14="http://schemas.microsoft.com/office/powerpoint/2010/main" val="42118303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27</a:t>
            </a:fld>
            <a:endParaRPr lang="en-GB"/>
          </a:p>
        </p:txBody>
      </p:sp>
    </p:spTree>
    <p:extLst>
      <p:ext uri="{BB962C8B-B14F-4D97-AF65-F5344CB8AC3E}">
        <p14:creationId xmlns:p14="http://schemas.microsoft.com/office/powerpoint/2010/main" val="10403422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28</a:t>
            </a:fld>
            <a:endParaRPr lang="en-GB"/>
          </a:p>
        </p:txBody>
      </p:sp>
    </p:spTree>
    <p:extLst>
      <p:ext uri="{BB962C8B-B14F-4D97-AF65-F5344CB8AC3E}">
        <p14:creationId xmlns:p14="http://schemas.microsoft.com/office/powerpoint/2010/main" val="2654141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29</a:t>
            </a:fld>
            <a:endParaRPr lang="en-GB"/>
          </a:p>
        </p:txBody>
      </p:sp>
    </p:spTree>
    <p:extLst>
      <p:ext uri="{BB962C8B-B14F-4D97-AF65-F5344CB8AC3E}">
        <p14:creationId xmlns:p14="http://schemas.microsoft.com/office/powerpoint/2010/main" val="9041937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30</a:t>
            </a:fld>
            <a:endParaRPr lang="en-GB"/>
          </a:p>
        </p:txBody>
      </p:sp>
    </p:spTree>
    <p:extLst>
      <p:ext uri="{BB962C8B-B14F-4D97-AF65-F5344CB8AC3E}">
        <p14:creationId xmlns:p14="http://schemas.microsoft.com/office/powerpoint/2010/main" val="24129872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31</a:t>
            </a:fld>
            <a:endParaRPr lang="en-GB"/>
          </a:p>
        </p:txBody>
      </p:sp>
    </p:spTree>
    <p:extLst>
      <p:ext uri="{BB962C8B-B14F-4D97-AF65-F5344CB8AC3E}">
        <p14:creationId xmlns:p14="http://schemas.microsoft.com/office/powerpoint/2010/main" val="2493566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32</a:t>
            </a:fld>
            <a:endParaRPr lang="en-GB"/>
          </a:p>
        </p:txBody>
      </p:sp>
    </p:spTree>
    <p:extLst>
      <p:ext uri="{BB962C8B-B14F-4D97-AF65-F5344CB8AC3E}">
        <p14:creationId xmlns:p14="http://schemas.microsoft.com/office/powerpoint/2010/main" val="14332932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33</a:t>
            </a:fld>
            <a:endParaRPr lang="en-GB"/>
          </a:p>
        </p:txBody>
      </p:sp>
    </p:spTree>
    <p:extLst>
      <p:ext uri="{BB962C8B-B14F-4D97-AF65-F5344CB8AC3E}">
        <p14:creationId xmlns:p14="http://schemas.microsoft.com/office/powerpoint/2010/main" val="4030715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34</a:t>
            </a:fld>
            <a:endParaRPr lang="en-GB"/>
          </a:p>
        </p:txBody>
      </p:sp>
    </p:spTree>
    <p:extLst>
      <p:ext uri="{BB962C8B-B14F-4D97-AF65-F5344CB8AC3E}">
        <p14:creationId xmlns:p14="http://schemas.microsoft.com/office/powerpoint/2010/main" val="42368021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35</a:t>
            </a:fld>
            <a:endParaRPr lang="en-GB"/>
          </a:p>
        </p:txBody>
      </p:sp>
    </p:spTree>
    <p:extLst>
      <p:ext uri="{BB962C8B-B14F-4D97-AF65-F5344CB8AC3E}">
        <p14:creationId xmlns:p14="http://schemas.microsoft.com/office/powerpoint/2010/main" val="29931321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36</a:t>
            </a:fld>
            <a:endParaRPr lang="en-GB"/>
          </a:p>
        </p:txBody>
      </p:sp>
    </p:spTree>
    <p:extLst>
      <p:ext uri="{BB962C8B-B14F-4D97-AF65-F5344CB8AC3E}">
        <p14:creationId xmlns:p14="http://schemas.microsoft.com/office/powerpoint/2010/main" val="38161436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37</a:t>
            </a:fld>
            <a:endParaRPr lang="en-GB"/>
          </a:p>
        </p:txBody>
      </p:sp>
    </p:spTree>
    <p:extLst>
      <p:ext uri="{BB962C8B-B14F-4D97-AF65-F5344CB8AC3E}">
        <p14:creationId xmlns:p14="http://schemas.microsoft.com/office/powerpoint/2010/main" val="33428515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38</a:t>
            </a:fld>
            <a:endParaRPr lang="en-GB"/>
          </a:p>
        </p:txBody>
      </p:sp>
    </p:spTree>
    <p:extLst>
      <p:ext uri="{BB962C8B-B14F-4D97-AF65-F5344CB8AC3E}">
        <p14:creationId xmlns:p14="http://schemas.microsoft.com/office/powerpoint/2010/main" val="15875971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39</a:t>
            </a:fld>
            <a:endParaRPr lang="en-GB"/>
          </a:p>
        </p:txBody>
      </p:sp>
    </p:spTree>
    <p:extLst>
      <p:ext uri="{BB962C8B-B14F-4D97-AF65-F5344CB8AC3E}">
        <p14:creationId xmlns:p14="http://schemas.microsoft.com/office/powerpoint/2010/main" val="25927137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40</a:t>
            </a:fld>
            <a:endParaRPr lang="en-GB"/>
          </a:p>
        </p:txBody>
      </p:sp>
    </p:spTree>
    <p:extLst>
      <p:ext uri="{BB962C8B-B14F-4D97-AF65-F5344CB8AC3E}">
        <p14:creationId xmlns:p14="http://schemas.microsoft.com/office/powerpoint/2010/main" val="22610595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41</a:t>
            </a:fld>
            <a:endParaRPr lang="en-GB"/>
          </a:p>
        </p:txBody>
      </p:sp>
    </p:spTree>
    <p:extLst>
      <p:ext uri="{BB962C8B-B14F-4D97-AF65-F5344CB8AC3E}">
        <p14:creationId xmlns:p14="http://schemas.microsoft.com/office/powerpoint/2010/main" val="10818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42</a:t>
            </a:fld>
            <a:endParaRPr lang="en-GB"/>
          </a:p>
        </p:txBody>
      </p:sp>
    </p:spTree>
    <p:extLst>
      <p:ext uri="{BB962C8B-B14F-4D97-AF65-F5344CB8AC3E}">
        <p14:creationId xmlns:p14="http://schemas.microsoft.com/office/powerpoint/2010/main" val="19388636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43</a:t>
            </a:fld>
            <a:endParaRPr lang="en-GB"/>
          </a:p>
        </p:txBody>
      </p:sp>
    </p:spTree>
    <p:extLst>
      <p:ext uri="{BB962C8B-B14F-4D97-AF65-F5344CB8AC3E}">
        <p14:creationId xmlns:p14="http://schemas.microsoft.com/office/powerpoint/2010/main" val="27800618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44</a:t>
            </a:fld>
            <a:endParaRPr lang="en-GB"/>
          </a:p>
        </p:txBody>
      </p:sp>
    </p:spTree>
    <p:extLst>
      <p:ext uri="{BB962C8B-B14F-4D97-AF65-F5344CB8AC3E}">
        <p14:creationId xmlns:p14="http://schemas.microsoft.com/office/powerpoint/2010/main" val="40358273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45</a:t>
            </a:fld>
            <a:endParaRPr lang="en-GB"/>
          </a:p>
        </p:txBody>
      </p:sp>
    </p:spTree>
    <p:extLst>
      <p:ext uri="{BB962C8B-B14F-4D97-AF65-F5344CB8AC3E}">
        <p14:creationId xmlns:p14="http://schemas.microsoft.com/office/powerpoint/2010/main" val="244958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46</a:t>
            </a:fld>
            <a:endParaRPr lang="en-GB"/>
          </a:p>
        </p:txBody>
      </p:sp>
    </p:spTree>
    <p:extLst>
      <p:ext uri="{BB962C8B-B14F-4D97-AF65-F5344CB8AC3E}">
        <p14:creationId xmlns:p14="http://schemas.microsoft.com/office/powerpoint/2010/main" val="18452361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47</a:t>
            </a:fld>
            <a:endParaRPr lang="en-GB"/>
          </a:p>
        </p:txBody>
      </p:sp>
    </p:spTree>
    <p:extLst>
      <p:ext uri="{BB962C8B-B14F-4D97-AF65-F5344CB8AC3E}">
        <p14:creationId xmlns:p14="http://schemas.microsoft.com/office/powerpoint/2010/main" val="14052918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48</a:t>
            </a:fld>
            <a:endParaRPr lang="en-GB"/>
          </a:p>
        </p:txBody>
      </p:sp>
    </p:spTree>
    <p:extLst>
      <p:ext uri="{BB962C8B-B14F-4D97-AF65-F5344CB8AC3E}">
        <p14:creationId xmlns:p14="http://schemas.microsoft.com/office/powerpoint/2010/main" val="6743041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49</a:t>
            </a:fld>
            <a:endParaRPr lang="en-GB"/>
          </a:p>
        </p:txBody>
      </p:sp>
    </p:spTree>
    <p:extLst>
      <p:ext uri="{BB962C8B-B14F-4D97-AF65-F5344CB8AC3E}">
        <p14:creationId xmlns:p14="http://schemas.microsoft.com/office/powerpoint/2010/main" val="25461219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50</a:t>
            </a:fld>
            <a:endParaRPr lang="en-GB"/>
          </a:p>
        </p:txBody>
      </p:sp>
    </p:spTree>
    <p:extLst>
      <p:ext uri="{BB962C8B-B14F-4D97-AF65-F5344CB8AC3E}">
        <p14:creationId xmlns:p14="http://schemas.microsoft.com/office/powerpoint/2010/main" val="10003523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51</a:t>
            </a:fld>
            <a:endParaRPr lang="en-GB"/>
          </a:p>
        </p:txBody>
      </p:sp>
    </p:spTree>
    <p:extLst>
      <p:ext uri="{BB962C8B-B14F-4D97-AF65-F5344CB8AC3E}">
        <p14:creationId xmlns:p14="http://schemas.microsoft.com/office/powerpoint/2010/main" val="9311210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52</a:t>
            </a:fld>
            <a:endParaRPr lang="en-GB"/>
          </a:p>
        </p:txBody>
      </p:sp>
    </p:spTree>
    <p:extLst>
      <p:ext uri="{BB962C8B-B14F-4D97-AF65-F5344CB8AC3E}">
        <p14:creationId xmlns:p14="http://schemas.microsoft.com/office/powerpoint/2010/main" val="2682142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53</a:t>
            </a:fld>
            <a:endParaRPr lang="en-GB"/>
          </a:p>
        </p:txBody>
      </p:sp>
    </p:spTree>
    <p:extLst>
      <p:ext uri="{BB962C8B-B14F-4D97-AF65-F5344CB8AC3E}">
        <p14:creationId xmlns:p14="http://schemas.microsoft.com/office/powerpoint/2010/main" val="16227481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54</a:t>
            </a:fld>
            <a:endParaRPr lang="en-GB"/>
          </a:p>
        </p:txBody>
      </p:sp>
    </p:spTree>
    <p:extLst>
      <p:ext uri="{BB962C8B-B14F-4D97-AF65-F5344CB8AC3E}">
        <p14:creationId xmlns:p14="http://schemas.microsoft.com/office/powerpoint/2010/main" val="37324327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55</a:t>
            </a:fld>
            <a:endParaRPr lang="en-GB"/>
          </a:p>
        </p:txBody>
      </p:sp>
    </p:spTree>
    <p:extLst>
      <p:ext uri="{BB962C8B-B14F-4D97-AF65-F5344CB8AC3E}">
        <p14:creationId xmlns:p14="http://schemas.microsoft.com/office/powerpoint/2010/main" val="21186095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56</a:t>
            </a:fld>
            <a:endParaRPr lang="en-GB"/>
          </a:p>
        </p:txBody>
      </p:sp>
    </p:spTree>
    <p:extLst>
      <p:ext uri="{BB962C8B-B14F-4D97-AF65-F5344CB8AC3E}">
        <p14:creationId xmlns:p14="http://schemas.microsoft.com/office/powerpoint/2010/main" val="12335670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57</a:t>
            </a:fld>
            <a:endParaRPr lang="en-GB"/>
          </a:p>
        </p:txBody>
      </p:sp>
    </p:spTree>
    <p:extLst>
      <p:ext uri="{BB962C8B-B14F-4D97-AF65-F5344CB8AC3E}">
        <p14:creationId xmlns:p14="http://schemas.microsoft.com/office/powerpoint/2010/main" val="23888854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58</a:t>
            </a:fld>
            <a:endParaRPr lang="en-GB"/>
          </a:p>
        </p:txBody>
      </p:sp>
    </p:spTree>
    <p:extLst>
      <p:ext uri="{BB962C8B-B14F-4D97-AF65-F5344CB8AC3E}">
        <p14:creationId xmlns:p14="http://schemas.microsoft.com/office/powerpoint/2010/main" val="159755307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59</a:t>
            </a:fld>
            <a:endParaRPr lang="en-GB"/>
          </a:p>
        </p:txBody>
      </p:sp>
    </p:spTree>
    <p:extLst>
      <p:ext uri="{BB962C8B-B14F-4D97-AF65-F5344CB8AC3E}">
        <p14:creationId xmlns:p14="http://schemas.microsoft.com/office/powerpoint/2010/main" val="294619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60</a:t>
            </a:fld>
            <a:endParaRPr lang="en-GB"/>
          </a:p>
        </p:txBody>
      </p:sp>
    </p:spTree>
    <p:extLst>
      <p:ext uri="{BB962C8B-B14F-4D97-AF65-F5344CB8AC3E}">
        <p14:creationId xmlns:p14="http://schemas.microsoft.com/office/powerpoint/2010/main" val="14012944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61</a:t>
            </a:fld>
            <a:endParaRPr lang="en-GB"/>
          </a:p>
        </p:txBody>
      </p:sp>
    </p:spTree>
    <p:extLst>
      <p:ext uri="{BB962C8B-B14F-4D97-AF65-F5344CB8AC3E}">
        <p14:creationId xmlns:p14="http://schemas.microsoft.com/office/powerpoint/2010/main" val="638505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62</a:t>
            </a:fld>
            <a:endParaRPr lang="en-GB"/>
          </a:p>
        </p:txBody>
      </p:sp>
    </p:spTree>
    <p:extLst>
      <p:ext uri="{BB962C8B-B14F-4D97-AF65-F5344CB8AC3E}">
        <p14:creationId xmlns:p14="http://schemas.microsoft.com/office/powerpoint/2010/main" val="421207695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63</a:t>
            </a:fld>
            <a:endParaRPr lang="en-GB"/>
          </a:p>
        </p:txBody>
      </p:sp>
    </p:spTree>
    <p:extLst>
      <p:ext uri="{BB962C8B-B14F-4D97-AF65-F5344CB8AC3E}">
        <p14:creationId xmlns:p14="http://schemas.microsoft.com/office/powerpoint/2010/main" val="186820502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64</a:t>
            </a:fld>
            <a:endParaRPr lang="en-GB"/>
          </a:p>
        </p:txBody>
      </p:sp>
    </p:spTree>
    <p:extLst>
      <p:ext uri="{BB962C8B-B14F-4D97-AF65-F5344CB8AC3E}">
        <p14:creationId xmlns:p14="http://schemas.microsoft.com/office/powerpoint/2010/main" val="10785830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65</a:t>
            </a:fld>
            <a:endParaRPr lang="en-GB"/>
          </a:p>
        </p:txBody>
      </p:sp>
    </p:spTree>
    <p:extLst>
      <p:ext uri="{BB962C8B-B14F-4D97-AF65-F5344CB8AC3E}">
        <p14:creationId xmlns:p14="http://schemas.microsoft.com/office/powerpoint/2010/main" val="11213642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66</a:t>
            </a:fld>
            <a:endParaRPr lang="en-GB"/>
          </a:p>
        </p:txBody>
      </p:sp>
    </p:spTree>
    <p:extLst>
      <p:ext uri="{BB962C8B-B14F-4D97-AF65-F5344CB8AC3E}">
        <p14:creationId xmlns:p14="http://schemas.microsoft.com/office/powerpoint/2010/main" val="384375051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2DD8DB-75A6-5849-8BE6-B30BFBC0C42B}" type="slidenum">
              <a:rPr lang="en-GB" smtClean="0"/>
              <a:t>67</a:t>
            </a:fld>
            <a:endParaRPr lang="en-GB"/>
          </a:p>
        </p:txBody>
      </p:sp>
    </p:spTree>
    <p:extLst>
      <p:ext uri="{BB962C8B-B14F-4D97-AF65-F5344CB8AC3E}">
        <p14:creationId xmlns:p14="http://schemas.microsoft.com/office/powerpoint/2010/main" val="22589979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ront cov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F610ADA-F88C-E396-A1BD-A353BBCC158C}"/>
              </a:ext>
            </a:extLst>
          </p:cNvPr>
          <p:cNvSpPr/>
          <p:nvPr userDrawn="1"/>
        </p:nvSpPr>
        <p:spPr>
          <a:xfrm>
            <a:off x="0" y="0"/>
            <a:ext cx="6858000" cy="9906000"/>
          </a:xfrm>
          <a:prstGeom prst="rect">
            <a:avLst/>
          </a:prstGeom>
          <a:solidFill>
            <a:srgbClr val="1418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D3626DDE-9DD1-409C-6264-841833D17FD7}"/>
              </a:ext>
            </a:extLst>
          </p:cNvPr>
          <p:cNvPicPr>
            <a:picLocks noChangeAspect="1"/>
          </p:cNvPicPr>
          <p:nvPr userDrawn="1"/>
        </p:nvPicPr>
        <p:blipFill>
          <a:blip r:embed="rId2">
            <a:alphaModFix amt="10000"/>
          </a:blip>
          <a:srcRect l="7404" r="7404"/>
          <a:stretch>
            <a:fillRect/>
          </a:stretch>
        </p:blipFill>
        <p:spPr>
          <a:xfrm>
            <a:off x="-2" y="-803"/>
            <a:ext cx="6858001" cy="9907606"/>
          </a:xfrm>
          <a:prstGeom prst="rect">
            <a:avLst/>
          </a:prstGeom>
        </p:spPr>
      </p:pic>
      <p:sp>
        <p:nvSpPr>
          <p:cNvPr id="4" name="Oval 3">
            <a:extLst>
              <a:ext uri="{FF2B5EF4-FFF2-40B4-BE49-F238E27FC236}">
                <a16:creationId xmlns:a16="http://schemas.microsoft.com/office/drawing/2014/main" id="{DFFFB60F-0866-C027-FFB5-447346E7F1A2}"/>
              </a:ext>
            </a:extLst>
          </p:cNvPr>
          <p:cNvSpPr/>
          <p:nvPr userDrawn="1"/>
        </p:nvSpPr>
        <p:spPr>
          <a:xfrm>
            <a:off x="1877095" y="-4005331"/>
            <a:ext cx="7515225" cy="7515225"/>
          </a:xfrm>
          <a:prstGeom prst="ellipse">
            <a:avLst/>
          </a:prstGeom>
          <a:solidFill>
            <a:srgbClr val="F4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C91C0B6C-F7F4-A224-5873-4D9E00A65380}"/>
              </a:ext>
            </a:extLst>
          </p:cNvPr>
          <p:cNvSpPr>
            <a:spLocks noGrp="1"/>
          </p:cNvSpPr>
          <p:nvPr>
            <p:ph type="title"/>
          </p:nvPr>
        </p:nvSpPr>
        <p:spPr>
          <a:xfrm>
            <a:off x="471488" y="4953176"/>
            <a:ext cx="3957637" cy="1914702"/>
          </a:xfrm>
        </p:spPr>
        <p:txBody>
          <a:bodyPr/>
          <a:lstStyle>
            <a:lvl1pPr>
              <a:defRPr b="1">
                <a:solidFill>
                  <a:srgbClr val="F4E5D7"/>
                </a:solidFill>
              </a:defRPr>
            </a:lvl1pPr>
          </a:lstStyle>
          <a:p>
            <a:r>
              <a:rPr lang="en-GB" dirty="0"/>
              <a:t>Click to edit Master title style</a:t>
            </a:r>
          </a:p>
        </p:txBody>
      </p:sp>
      <p:pic>
        <p:nvPicPr>
          <p:cNvPr id="6" name="Picture 5">
            <a:extLst>
              <a:ext uri="{FF2B5EF4-FFF2-40B4-BE49-F238E27FC236}">
                <a16:creationId xmlns:a16="http://schemas.microsoft.com/office/drawing/2014/main" id="{110A91E9-746F-5DDA-D438-6E73F971304D}"/>
              </a:ext>
            </a:extLst>
          </p:cNvPr>
          <p:cNvPicPr>
            <a:picLocks noChangeAspect="1"/>
          </p:cNvPicPr>
          <p:nvPr userDrawn="1"/>
        </p:nvPicPr>
        <p:blipFill>
          <a:blip r:embed="rId3"/>
          <a:stretch>
            <a:fillRect/>
          </a:stretch>
        </p:blipFill>
        <p:spPr>
          <a:xfrm>
            <a:off x="3398419" y="540333"/>
            <a:ext cx="3075818" cy="1230327"/>
          </a:xfrm>
          <a:prstGeom prst="rect">
            <a:avLst/>
          </a:prstGeom>
        </p:spPr>
      </p:pic>
    </p:spTree>
    <p:extLst>
      <p:ext uri="{BB962C8B-B14F-4D97-AF65-F5344CB8AC3E}">
        <p14:creationId xmlns:p14="http://schemas.microsoft.com/office/powerpoint/2010/main" val="3786989067"/>
      </p:ext>
    </p:extLst>
  </p:cSld>
  <p:clrMapOvr>
    <a:masterClrMapping/>
  </p:clrMapOvr>
  <p:extLst>
    <p:ext uri="{DCECCB84-F9BA-43D5-87BE-67443E8EF086}">
      <p15:sldGuideLst xmlns:p15="http://schemas.microsoft.com/office/powerpoint/2012/main">
        <p15:guide id="1" orient="horz" pos="3143" userDrawn="1">
          <p15:clr>
            <a:srgbClr val="FBAE40"/>
          </p15:clr>
        </p15:guide>
        <p15:guide id="2"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Inside pag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138134"/>
            <a:ext cx="5829300" cy="1564922"/>
          </a:xfrm>
        </p:spPr>
        <p:txBody>
          <a:bodyPr anchor="b"/>
          <a:lstStyle>
            <a:lvl1pPr algn="ctr">
              <a:defRPr sz="4500"/>
            </a:lvl1pPr>
          </a:lstStyle>
          <a:p>
            <a:r>
              <a:rPr lang="en-GB" dirty="0"/>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Click to edit Master subtitle style</a:t>
            </a:r>
            <a:endParaRPr lang="en-US" dirty="0"/>
          </a:p>
        </p:txBody>
      </p:sp>
    </p:spTree>
    <p:extLst>
      <p:ext uri="{BB962C8B-B14F-4D97-AF65-F5344CB8AC3E}">
        <p14:creationId xmlns:p14="http://schemas.microsoft.com/office/powerpoint/2010/main" val="2866233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D621212-E95F-FCF3-C306-AE066884004D}"/>
              </a:ext>
            </a:extLst>
          </p:cNvPr>
          <p:cNvSpPr/>
          <p:nvPr userDrawn="1"/>
        </p:nvSpPr>
        <p:spPr>
          <a:xfrm>
            <a:off x="0" y="0"/>
            <a:ext cx="6858000" cy="9906000"/>
          </a:xfrm>
          <a:prstGeom prst="rect">
            <a:avLst/>
          </a:prstGeom>
          <a:solidFill>
            <a:srgbClr val="F4E5D7">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C9A7E5C-3BE0-5AF7-DEE0-9770D44BBB5F}"/>
              </a:ext>
            </a:extLst>
          </p:cNvPr>
          <p:cNvSpPr>
            <a:spLocks noGrp="1"/>
          </p:cNvSpPr>
          <p:nvPr>
            <p:ph type="title"/>
          </p:nvPr>
        </p:nvSpPr>
        <p:spPr>
          <a:xfrm>
            <a:off x="304063" y="527405"/>
            <a:ext cx="5915025" cy="374116"/>
          </a:xfrm>
        </p:spPr>
        <p:txBody>
          <a:bodyPr anchor="t"/>
          <a:lstStyle>
            <a:lvl1pPr>
              <a:defRPr sz="2400" b="1"/>
            </a:lvl1pPr>
          </a:lstStyle>
          <a:p>
            <a:r>
              <a:rPr lang="en-GB" dirty="0"/>
              <a:t>Click to edit Master title style</a:t>
            </a:r>
          </a:p>
        </p:txBody>
      </p:sp>
      <p:sp>
        <p:nvSpPr>
          <p:cNvPr id="6" name="Text Placeholder 5">
            <a:extLst>
              <a:ext uri="{FF2B5EF4-FFF2-40B4-BE49-F238E27FC236}">
                <a16:creationId xmlns:a16="http://schemas.microsoft.com/office/drawing/2014/main" id="{E414463E-7F72-5653-F55E-B30B58B800A7}"/>
              </a:ext>
            </a:extLst>
          </p:cNvPr>
          <p:cNvSpPr>
            <a:spLocks noGrp="1"/>
          </p:cNvSpPr>
          <p:nvPr>
            <p:ph type="body" sz="quarter" idx="11"/>
          </p:nvPr>
        </p:nvSpPr>
        <p:spPr>
          <a:xfrm>
            <a:off x="3528163" y="1223963"/>
            <a:ext cx="3040062" cy="7739062"/>
          </a:xfrm>
        </p:spPr>
        <p:txBody>
          <a:bodyPr lIns="46800" rIns="46800"/>
          <a:lstStyle>
            <a:lvl1pPr>
              <a:buFont typeface="Arial" panose="020B0604020202020204" pitchFamily="34" charset="0"/>
              <a:buNone/>
              <a:defRPr/>
            </a:lvl1pPr>
          </a:lstStyle>
          <a:p>
            <a:pPr lvl="0"/>
            <a:r>
              <a:rPr lang="en-GB" dirty="0"/>
              <a:t>Click to edit Master text styles</a:t>
            </a:r>
          </a:p>
        </p:txBody>
      </p:sp>
      <p:sp>
        <p:nvSpPr>
          <p:cNvPr id="8" name="Oval 7">
            <a:extLst>
              <a:ext uri="{FF2B5EF4-FFF2-40B4-BE49-F238E27FC236}">
                <a16:creationId xmlns:a16="http://schemas.microsoft.com/office/drawing/2014/main" id="{83AB2F1C-7E97-D146-52CF-26C9B43E00A0}"/>
              </a:ext>
            </a:extLst>
          </p:cNvPr>
          <p:cNvSpPr/>
          <p:nvPr userDrawn="1"/>
        </p:nvSpPr>
        <p:spPr>
          <a:xfrm>
            <a:off x="3950690" y="7285812"/>
            <a:ext cx="7515225" cy="7515225"/>
          </a:xfrm>
          <a:prstGeom prst="ellipse">
            <a:avLst/>
          </a:prstGeom>
          <a:solidFill>
            <a:srgbClr val="DABFFF">
              <a:alpha val="5045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694812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D621212-E95F-FCF3-C306-AE066884004D}"/>
              </a:ext>
            </a:extLst>
          </p:cNvPr>
          <p:cNvSpPr/>
          <p:nvPr userDrawn="1"/>
        </p:nvSpPr>
        <p:spPr>
          <a:xfrm>
            <a:off x="0" y="0"/>
            <a:ext cx="6858000" cy="9906000"/>
          </a:xfrm>
          <a:prstGeom prst="rect">
            <a:avLst/>
          </a:prstGeom>
          <a:solidFill>
            <a:srgbClr val="F4E5D7">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C9A7E5C-3BE0-5AF7-DEE0-9770D44BBB5F}"/>
              </a:ext>
            </a:extLst>
          </p:cNvPr>
          <p:cNvSpPr>
            <a:spLocks noGrp="1"/>
          </p:cNvSpPr>
          <p:nvPr>
            <p:ph type="title"/>
          </p:nvPr>
        </p:nvSpPr>
        <p:spPr>
          <a:xfrm>
            <a:off x="304063" y="527405"/>
            <a:ext cx="5915025" cy="374116"/>
          </a:xfrm>
        </p:spPr>
        <p:txBody>
          <a:bodyPr anchor="t"/>
          <a:lstStyle>
            <a:lvl1pPr>
              <a:defRPr sz="2400" b="1"/>
            </a:lvl1pPr>
          </a:lstStyle>
          <a:p>
            <a:r>
              <a:rPr lang="en-GB" dirty="0"/>
              <a:t>Click to edit Master title style</a:t>
            </a:r>
          </a:p>
        </p:txBody>
      </p:sp>
      <p:sp>
        <p:nvSpPr>
          <p:cNvPr id="4" name="Text Placeholder 3">
            <a:extLst>
              <a:ext uri="{FF2B5EF4-FFF2-40B4-BE49-F238E27FC236}">
                <a16:creationId xmlns:a16="http://schemas.microsoft.com/office/drawing/2014/main" id="{07B74EDF-7643-77A6-73B8-CE9A6B2D49B7}"/>
              </a:ext>
            </a:extLst>
          </p:cNvPr>
          <p:cNvSpPr>
            <a:spLocks noGrp="1"/>
          </p:cNvSpPr>
          <p:nvPr>
            <p:ph type="body" sz="quarter" idx="10"/>
          </p:nvPr>
        </p:nvSpPr>
        <p:spPr>
          <a:xfrm>
            <a:off x="304062" y="1223963"/>
            <a:ext cx="6007527" cy="7739062"/>
          </a:xfrm>
        </p:spPr>
        <p:txBody>
          <a:bodyPr lIns="46800" rIns="46800"/>
          <a:lstStyle>
            <a:lvl1pPr>
              <a:buFont typeface="Arial" panose="020B0604020202020204" pitchFamily="34" charset="0"/>
              <a:buNone/>
              <a:defRPr/>
            </a:lvl1pPr>
          </a:lstStyle>
          <a:p>
            <a:pPr lvl="0"/>
            <a:r>
              <a:rPr lang="en-GB" dirty="0"/>
              <a:t>Click to edit Master text styles</a:t>
            </a:r>
          </a:p>
        </p:txBody>
      </p:sp>
      <p:sp>
        <p:nvSpPr>
          <p:cNvPr id="8" name="Oval 7">
            <a:extLst>
              <a:ext uri="{FF2B5EF4-FFF2-40B4-BE49-F238E27FC236}">
                <a16:creationId xmlns:a16="http://schemas.microsoft.com/office/drawing/2014/main" id="{83AB2F1C-7E97-D146-52CF-26C9B43E00A0}"/>
              </a:ext>
            </a:extLst>
          </p:cNvPr>
          <p:cNvSpPr/>
          <p:nvPr userDrawn="1"/>
        </p:nvSpPr>
        <p:spPr>
          <a:xfrm>
            <a:off x="3950690" y="7285812"/>
            <a:ext cx="7515225" cy="7515225"/>
          </a:xfrm>
          <a:prstGeom prst="ellipse">
            <a:avLst/>
          </a:prstGeom>
          <a:solidFill>
            <a:srgbClr val="DABFFF">
              <a:alpha val="5045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033534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D621212-E95F-FCF3-C306-AE066884004D}"/>
              </a:ext>
            </a:extLst>
          </p:cNvPr>
          <p:cNvSpPr/>
          <p:nvPr userDrawn="1"/>
        </p:nvSpPr>
        <p:spPr>
          <a:xfrm>
            <a:off x="0" y="0"/>
            <a:ext cx="6858000" cy="9906000"/>
          </a:xfrm>
          <a:prstGeom prst="rect">
            <a:avLst/>
          </a:prstGeom>
          <a:solidFill>
            <a:srgbClr val="F4E5D7">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C9A7E5C-3BE0-5AF7-DEE0-9770D44BBB5F}"/>
              </a:ext>
            </a:extLst>
          </p:cNvPr>
          <p:cNvSpPr>
            <a:spLocks noGrp="1"/>
          </p:cNvSpPr>
          <p:nvPr>
            <p:ph type="title"/>
          </p:nvPr>
        </p:nvSpPr>
        <p:spPr>
          <a:xfrm>
            <a:off x="304063" y="527405"/>
            <a:ext cx="5915025" cy="374116"/>
          </a:xfrm>
        </p:spPr>
        <p:txBody>
          <a:bodyPr anchor="t"/>
          <a:lstStyle>
            <a:lvl1pPr>
              <a:defRPr sz="2400" b="1"/>
            </a:lvl1pPr>
          </a:lstStyle>
          <a:p>
            <a:r>
              <a:rPr lang="en-GB" dirty="0"/>
              <a:t>Click to edit Master title style</a:t>
            </a:r>
          </a:p>
        </p:txBody>
      </p:sp>
      <p:sp>
        <p:nvSpPr>
          <p:cNvPr id="4" name="Text Placeholder 3">
            <a:extLst>
              <a:ext uri="{FF2B5EF4-FFF2-40B4-BE49-F238E27FC236}">
                <a16:creationId xmlns:a16="http://schemas.microsoft.com/office/drawing/2014/main" id="{07B74EDF-7643-77A6-73B8-CE9A6B2D49B7}"/>
              </a:ext>
            </a:extLst>
          </p:cNvPr>
          <p:cNvSpPr>
            <a:spLocks noGrp="1"/>
          </p:cNvSpPr>
          <p:nvPr>
            <p:ph type="body" sz="quarter" idx="10"/>
          </p:nvPr>
        </p:nvSpPr>
        <p:spPr>
          <a:xfrm>
            <a:off x="304062" y="1223963"/>
            <a:ext cx="6007527" cy="7739062"/>
          </a:xfrm>
        </p:spPr>
        <p:txBody>
          <a:bodyPr lIns="46800" rIns="46800"/>
          <a:lstStyle>
            <a:lvl1pPr>
              <a:buFont typeface="Arial" panose="020B0604020202020204" pitchFamily="34" charset="0"/>
              <a:buNone/>
              <a:defRPr/>
            </a:lvl1pPr>
          </a:lstStyle>
          <a:p>
            <a:pPr lvl="0"/>
            <a:r>
              <a:rPr lang="en-GB" dirty="0"/>
              <a:t>Click to edit Master text styles</a:t>
            </a:r>
          </a:p>
        </p:txBody>
      </p:sp>
      <p:sp>
        <p:nvSpPr>
          <p:cNvPr id="8" name="Oval 7">
            <a:extLst>
              <a:ext uri="{FF2B5EF4-FFF2-40B4-BE49-F238E27FC236}">
                <a16:creationId xmlns:a16="http://schemas.microsoft.com/office/drawing/2014/main" id="{83AB2F1C-7E97-D146-52CF-26C9B43E00A0}"/>
              </a:ext>
            </a:extLst>
          </p:cNvPr>
          <p:cNvSpPr/>
          <p:nvPr userDrawn="1"/>
        </p:nvSpPr>
        <p:spPr>
          <a:xfrm>
            <a:off x="3950690" y="7285812"/>
            <a:ext cx="7515225" cy="7515225"/>
          </a:xfrm>
          <a:prstGeom prst="ellipse">
            <a:avLst/>
          </a:prstGeom>
          <a:solidFill>
            <a:srgbClr val="F2B3A2">
              <a:alpha val="5045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539909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D621212-E95F-FCF3-C306-AE066884004D}"/>
              </a:ext>
            </a:extLst>
          </p:cNvPr>
          <p:cNvSpPr/>
          <p:nvPr userDrawn="1"/>
        </p:nvSpPr>
        <p:spPr>
          <a:xfrm>
            <a:off x="0" y="0"/>
            <a:ext cx="6858000" cy="9906000"/>
          </a:xfrm>
          <a:prstGeom prst="rect">
            <a:avLst/>
          </a:prstGeom>
          <a:solidFill>
            <a:srgbClr val="F4E5D7">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C9A7E5C-3BE0-5AF7-DEE0-9770D44BBB5F}"/>
              </a:ext>
            </a:extLst>
          </p:cNvPr>
          <p:cNvSpPr>
            <a:spLocks noGrp="1"/>
          </p:cNvSpPr>
          <p:nvPr>
            <p:ph type="title"/>
          </p:nvPr>
        </p:nvSpPr>
        <p:spPr>
          <a:xfrm>
            <a:off x="304063" y="527405"/>
            <a:ext cx="5915025" cy="374116"/>
          </a:xfrm>
        </p:spPr>
        <p:txBody>
          <a:bodyPr anchor="t"/>
          <a:lstStyle>
            <a:lvl1pPr>
              <a:defRPr sz="2400" b="1"/>
            </a:lvl1pPr>
          </a:lstStyle>
          <a:p>
            <a:r>
              <a:rPr lang="en-GB" dirty="0"/>
              <a:t>Click to edit Master title style</a:t>
            </a:r>
          </a:p>
        </p:txBody>
      </p:sp>
      <p:sp>
        <p:nvSpPr>
          <p:cNvPr id="4" name="Text Placeholder 3">
            <a:extLst>
              <a:ext uri="{FF2B5EF4-FFF2-40B4-BE49-F238E27FC236}">
                <a16:creationId xmlns:a16="http://schemas.microsoft.com/office/drawing/2014/main" id="{07B74EDF-7643-77A6-73B8-CE9A6B2D49B7}"/>
              </a:ext>
            </a:extLst>
          </p:cNvPr>
          <p:cNvSpPr>
            <a:spLocks noGrp="1"/>
          </p:cNvSpPr>
          <p:nvPr>
            <p:ph type="body" sz="quarter" idx="10"/>
          </p:nvPr>
        </p:nvSpPr>
        <p:spPr>
          <a:xfrm>
            <a:off x="304062" y="1223963"/>
            <a:ext cx="6007527" cy="7739062"/>
          </a:xfrm>
        </p:spPr>
        <p:txBody>
          <a:bodyPr lIns="46800" rIns="46800"/>
          <a:lstStyle>
            <a:lvl1pPr>
              <a:buFont typeface="Arial" panose="020B0604020202020204" pitchFamily="34" charset="0"/>
              <a:buNone/>
              <a:defRPr/>
            </a:lvl1pPr>
          </a:lstStyle>
          <a:p>
            <a:pPr lvl="0"/>
            <a:r>
              <a:rPr lang="en-GB" dirty="0"/>
              <a:t>Click to edit Master text styles</a:t>
            </a:r>
          </a:p>
        </p:txBody>
      </p:sp>
      <p:sp>
        <p:nvSpPr>
          <p:cNvPr id="8" name="Oval 7">
            <a:extLst>
              <a:ext uri="{FF2B5EF4-FFF2-40B4-BE49-F238E27FC236}">
                <a16:creationId xmlns:a16="http://schemas.microsoft.com/office/drawing/2014/main" id="{83AB2F1C-7E97-D146-52CF-26C9B43E00A0}"/>
              </a:ext>
            </a:extLst>
          </p:cNvPr>
          <p:cNvSpPr/>
          <p:nvPr userDrawn="1"/>
        </p:nvSpPr>
        <p:spPr>
          <a:xfrm>
            <a:off x="3950690" y="7285812"/>
            <a:ext cx="7515225" cy="7515225"/>
          </a:xfrm>
          <a:prstGeom prst="ellipse">
            <a:avLst/>
          </a:prstGeom>
          <a:solidFill>
            <a:srgbClr val="0999E9">
              <a:alpha val="5045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ACAAAAA6-AE05-AFC1-04E6-1F80F55F46DB}"/>
              </a:ext>
            </a:extLst>
          </p:cNvPr>
          <p:cNvSpPr txBox="1"/>
          <p:nvPr userDrawn="1"/>
        </p:nvSpPr>
        <p:spPr>
          <a:xfrm>
            <a:off x="7623425" y="2393879"/>
            <a:ext cx="184731" cy="369332"/>
          </a:xfrm>
          <a:prstGeom prst="rect">
            <a:avLst/>
          </a:prstGeom>
          <a:noFill/>
        </p:spPr>
        <p:txBody>
          <a:bodyPr wrap="none" rtlCol="0">
            <a:spAutoFit/>
          </a:bodyPr>
          <a:lstStyle/>
          <a:p>
            <a:endParaRPr lang="en-GB" dirty="0"/>
          </a:p>
        </p:txBody>
      </p:sp>
    </p:spTree>
    <p:extLst>
      <p:ext uri="{BB962C8B-B14F-4D97-AF65-F5344CB8AC3E}">
        <p14:creationId xmlns:p14="http://schemas.microsoft.com/office/powerpoint/2010/main" val="1556504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D621212-E95F-FCF3-C306-AE066884004D}"/>
              </a:ext>
            </a:extLst>
          </p:cNvPr>
          <p:cNvSpPr/>
          <p:nvPr userDrawn="1"/>
        </p:nvSpPr>
        <p:spPr>
          <a:xfrm>
            <a:off x="0" y="0"/>
            <a:ext cx="6858000" cy="9906000"/>
          </a:xfrm>
          <a:prstGeom prst="rect">
            <a:avLst/>
          </a:prstGeom>
          <a:solidFill>
            <a:srgbClr val="F4E5D7">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C9A7E5C-3BE0-5AF7-DEE0-9770D44BBB5F}"/>
              </a:ext>
            </a:extLst>
          </p:cNvPr>
          <p:cNvSpPr>
            <a:spLocks noGrp="1"/>
          </p:cNvSpPr>
          <p:nvPr>
            <p:ph type="title"/>
          </p:nvPr>
        </p:nvSpPr>
        <p:spPr>
          <a:xfrm>
            <a:off x="304063" y="527405"/>
            <a:ext cx="5915025" cy="374116"/>
          </a:xfrm>
        </p:spPr>
        <p:txBody>
          <a:bodyPr anchor="t"/>
          <a:lstStyle>
            <a:lvl1pPr>
              <a:defRPr sz="2400" b="1"/>
            </a:lvl1pPr>
          </a:lstStyle>
          <a:p>
            <a:r>
              <a:rPr lang="en-GB" dirty="0"/>
              <a:t>Click to edit Master title style</a:t>
            </a:r>
          </a:p>
        </p:txBody>
      </p:sp>
      <p:sp>
        <p:nvSpPr>
          <p:cNvPr id="4" name="Text Placeholder 3">
            <a:extLst>
              <a:ext uri="{FF2B5EF4-FFF2-40B4-BE49-F238E27FC236}">
                <a16:creationId xmlns:a16="http://schemas.microsoft.com/office/drawing/2014/main" id="{07B74EDF-7643-77A6-73B8-CE9A6B2D49B7}"/>
              </a:ext>
            </a:extLst>
          </p:cNvPr>
          <p:cNvSpPr>
            <a:spLocks noGrp="1"/>
          </p:cNvSpPr>
          <p:nvPr>
            <p:ph type="body" sz="quarter" idx="10"/>
          </p:nvPr>
        </p:nvSpPr>
        <p:spPr>
          <a:xfrm>
            <a:off x="304062" y="1223963"/>
            <a:ext cx="6007527" cy="7739062"/>
          </a:xfrm>
        </p:spPr>
        <p:txBody>
          <a:bodyPr lIns="46800" rIns="46800"/>
          <a:lstStyle>
            <a:lvl1pPr>
              <a:buFont typeface="Arial" panose="020B0604020202020204" pitchFamily="34" charset="0"/>
              <a:buNone/>
              <a:defRPr/>
            </a:lvl1pPr>
          </a:lstStyle>
          <a:p>
            <a:pPr lvl="0"/>
            <a:r>
              <a:rPr lang="en-GB" dirty="0"/>
              <a:t>Click to edit Master text styles</a:t>
            </a:r>
          </a:p>
        </p:txBody>
      </p:sp>
      <p:sp>
        <p:nvSpPr>
          <p:cNvPr id="8" name="Oval 7">
            <a:extLst>
              <a:ext uri="{FF2B5EF4-FFF2-40B4-BE49-F238E27FC236}">
                <a16:creationId xmlns:a16="http://schemas.microsoft.com/office/drawing/2014/main" id="{83AB2F1C-7E97-D146-52CF-26C9B43E00A0}"/>
              </a:ext>
            </a:extLst>
          </p:cNvPr>
          <p:cNvSpPr/>
          <p:nvPr userDrawn="1"/>
        </p:nvSpPr>
        <p:spPr>
          <a:xfrm>
            <a:off x="3950690" y="7285812"/>
            <a:ext cx="7515225" cy="7515225"/>
          </a:xfrm>
          <a:prstGeom prst="ellipse">
            <a:avLst/>
          </a:prstGeom>
          <a:solidFill>
            <a:srgbClr val="F279CA">
              <a:alpha val="5045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ACAAAAA6-AE05-AFC1-04E6-1F80F55F46DB}"/>
              </a:ext>
            </a:extLst>
          </p:cNvPr>
          <p:cNvSpPr txBox="1"/>
          <p:nvPr userDrawn="1"/>
        </p:nvSpPr>
        <p:spPr>
          <a:xfrm>
            <a:off x="7623425" y="2393879"/>
            <a:ext cx="184731" cy="369332"/>
          </a:xfrm>
          <a:prstGeom prst="rect">
            <a:avLst/>
          </a:prstGeom>
          <a:noFill/>
        </p:spPr>
        <p:txBody>
          <a:bodyPr wrap="none" rtlCol="0">
            <a:spAutoFit/>
          </a:bodyPr>
          <a:lstStyle/>
          <a:p>
            <a:endParaRPr lang="en-GB" dirty="0"/>
          </a:p>
        </p:txBody>
      </p:sp>
    </p:spTree>
    <p:extLst>
      <p:ext uri="{BB962C8B-B14F-4D97-AF65-F5344CB8AC3E}">
        <p14:creationId xmlns:p14="http://schemas.microsoft.com/office/powerpoint/2010/main" val="2893326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D621212-E95F-FCF3-C306-AE066884004D}"/>
              </a:ext>
            </a:extLst>
          </p:cNvPr>
          <p:cNvSpPr/>
          <p:nvPr userDrawn="1"/>
        </p:nvSpPr>
        <p:spPr>
          <a:xfrm>
            <a:off x="0" y="0"/>
            <a:ext cx="6858000" cy="9906000"/>
          </a:xfrm>
          <a:prstGeom prst="rect">
            <a:avLst/>
          </a:prstGeom>
          <a:solidFill>
            <a:srgbClr val="F4E5D7">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C9A7E5C-3BE0-5AF7-DEE0-9770D44BBB5F}"/>
              </a:ext>
            </a:extLst>
          </p:cNvPr>
          <p:cNvSpPr>
            <a:spLocks noGrp="1"/>
          </p:cNvSpPr>
          <p:nvPr>
            <p:ph type="title"/>
          </p:nvPr>
        </p:nvSpPr>
        <p:spPr>
          <a:xfrm>
            <a:off x="304063" y="527405"/>
            <a:ext cx="5915025" cy="374116"/>
          </a:xfrm>
        </p:spPr>
        <p:txBody>
          <a:bodyPr anchor="t"/>
          <a:lstStyle>
            <a:lvl1pPr>
              <a:defRPr sz="2400" b="1"/>
            </a:lvl1pPr>
          </a:lstStyle>
          <a:p>
            <a:r>
              <a:rPr lang="en-GB" dirty="0"/>
              <a:t>Click to edit Master title style</a:t>
            </a:r>
          </a:p>
        </p:txBody>
      </p:sp>
      <p:sp>
        <p:nvSpPr>
          <p:cNvPr id="6" name="Text Placeholder 5">
            <a:extLst>
              <a:ext uri="{FF2B5EF4-FFF2-40B4-BE49-F238E27FC236}">
                <a16:creationId xmlns:a16="http://schemas.microsoft.com/office/drawing/2014/main" id="{E414463E-7F72-5653-F55E-B30B58B800A7}"/>
              </a:ext>
            </a:extLst>
          </p:cNvPr>
          <p:cNvSpPr>
            <a:spLocks noGrp="1"/>
          </p:cNvSpPr>
          <p:nvPr>
            <p:ph type="body" sz="quarter" idx="11"/>
          </p:nvPr>
        </p:nvSpPr>
        <p:spPr>
          <a:xfrm>
            <a:off x="3528163" y="1223963"/>
            <a:ext cx="3040062" cy="7739062"/>
          </a:xfrm>
        </p:spPr>
        <p:txBody>
          <a:bodyPr lIns="46800" rIns="46800"/>
          <a:lstStyle>
            <a:lvl1pPr>
              <a:buFont typeface="Arial" panose="020B0604020202020204" pitchFamily="34" charset="0"/>
              <a:buNone/>
              <a:defRPr/>
            </a:lvl1pPr>
          </a:lstStyle>
          <a:p>
            <a:pPr lvl="0"/>
            <a:r>
              <a:rPr lang="en-GB" dirty="0"/>
              <a:t>Click to edit Master text styles</a:t>
            </a:r>
          </a:p>
        </p:txBody>
      </p:sp>
      <p:sp>
        <p:nvSpPr>
          <p:cNvPr id="8" name="Oval 7">
            <a:extLst>
              <a:ext uri="{FF2B5EF4-FFF2-40B4-BE49-F238E27FC236}">
                <a16:creationId xmlns:a16="http://schemas.microsoft.com/office/drawing/2014/main" id="{83AB2F1C-7E97-D146-52CF-26C9B43E00A0}"/>
              </a:ext>
            </a:extLst>
          </p:cNvPr>
          <p:cNvSpPr/>
          <p:nvPr userDrawn="1"/>
        </p:nvSpPr>
        <p:spPr>
          <a:xfrm>
            <a:off x="3950690" y="7285812"/>
            <a:ext cx="7515225" cy="7515225"/>
          </a:xfrm>
          <a:prstGeom prst="ellipse">
            <a:avLst/>
          </a:prstGeom>
          <a:solidFill>
            <a:srgbClr val="DABFFF">
              <a:alpha val="5045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718237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D621212-E95F-FCF3-C306-AE066884004D}"/>
              </a:ext>
            </a:extLst>
          </p:cNvPr>
          <p:cNvSpPr/>
          <p:nvPr userDrawn="1"/>
        </p:nvSpPr>
        <p:spPr>
          <a:xfrm>
            <a:off x="0" y="0"/>
            <a:ext cx="6858000" cy="9906000"/>
          </a:xfrm>
          <a:prstGeom prst="rect">
            <a:avLst/>
          </a:prstGeom>
          <a:solidFill>
            <a:srgbClr val="F4E5D7">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C9A7E5C-3BE0-5AF7-DEE0-9770D44BBB5F}"/>
              </a:ext>
            </a:extLst>
          </p:cNvPr>
          <p:cNvSpPr>
            <a:spLocks noGrp="1"/>
          </p:cNvSpPr>
          <p:nvPr>
            <p:ph type="title"/>
          </p:nvPr>
        </p:nvSpPr>
        <p:spPr>
          <a:xfrm>
            <a:off x="304063" y="527405"/>
            <a:ext cx="5915025" cy="374116"/>
          </a:xfrm>
        </p:spPr>
        <p:txBody>
          <a:bodyPr anchor="t"/>
          <a:lstStyle>
            <a:lvl1pPr>
              <a:defRPr sz="2400" b="1"/>
            </a:lvl1pPr>
          </a:lstStyle>
          <a:p>
            <a:r>
              <a:rPr lang="en-GB" dirty="0"/>
              <a:t>Click to edit Master title style</a:t>
            </a:r>
          </a:p>
        </p:txBody>
      </p:sp>
      <p:sp>
        <p:nvSpPr>
          <p:cNvPr id="6" name="Text Placeholder 5">
            <a:extLst>
              <a:ext uri="{FF2B5EF4-FFF2-40B4-BE49-F238E27FC236}">
                <a16:creationId xmlns:a16="http://schemas.microsoft.com/office/drawing/2014/main" id="{E414463E-7F72-5653-F55E-B30B58B800A7}"/>
              </a:ext>
            </a:extLst>
          </p:cNvPr>
          <p:cNvSpPr>
            <a:spLocks noGrp="1"/>
          </p:cNvSpPr>
          <p:nvPr>
            <p:ph type="body" sz="quarter" idx="11"/>
          </p:nvPr>
        </p:nvSpPr>
        <p:spPr>
          <a:xfrm>
            <a:off x="3528163" y="1223963"/>
            <a:ext cx="3040062" cy="7739062"/>
          </a:xfrm>
        </p:spPr>
        <p:txBody>
          <a:bodyPr lIns="46800" rIns="46800"/>
          <a:lstStyle>
            <a:lvl1pPr>
              <a:buFont typeface="Arial" panose="020B0604020202020204" pitchFamily="34" charset="0"/>
              <a:buNone/>
              <a:defRPr/>
            </a:lvl1pPr>
          </a:lstStyle>
          <a:p>
            <a:pPr lvl="0"/>
            <a:r>
              <a:rPr lang="en-GB" dirty="0"/>
              <a:t>Click to edit Master text styles</a:t>
            </a:r>
          </a:p>
        </p:txBody>
      </p:sp>
      <p:sp>
        <p:nvSpPr>
          <p:cNvPr id="8" name="Oval 7">
            <a:extLst>
              <a:ext uri="{FF2B5EF4-FFF2-40B4-BE49-F238E27FC236}">
                <a16:creationId xmlns:a16="http://schemas.microsoft.com/office/drawing/2014/main" id="{83AB2F1C-7E97-D146-52CF-26C9B43E00A0}"/>
              </a:ext>
            </a:extLst>
          </p:cNvPr>
          <p:cNvSpPr/>
          <p:nvPr userDrawn="1"/>
        </p:nvSpPr>
        <p:spPr>
          <a:xfrm>
            <a:off x="3950690" y="7285812"/>
            <a:ext cx="7515225" cy="7515225"/>
          </a:xfrm>
          <a:prstGeom prst="ellipse">
            <a:avLst/>
          </a:prstGeom>
          <a:solidFill>
            <a:srgbClr val="F2B3A2">
              <a:alpha val="5045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471806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D621212-E95F-FCF3-C306-AE066884004D}"/>
              </a:ext>
            </a:extLst>
          </p:cNvPr>
          <p:cNvSpPr/>
          <p:nvPr userDrawn="1"/>
        </p:nvSpPr>
        <p:spPr>
          <a:xfrm>
            <a:off x="0" y="0"/>
            <a:ext cx="6858000" cy="9906000"/>
          </a:xfrm>
          <a:prstGeom prst="rect">
            <a:avLst/>
          </a:prstGeom>
          <a:solidFill>
            <a:srgbClr val="F4E5D7">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C9A7E5C-3BE0-5AF7-DEE0-9770D44BBB5F}"/>
              </a:ext>
            </a:extLst>
          </p:cNvPr>
          <p:cNvSpPr>
            <a:spLocks noGrp="1"/>
          </p:cNvSpPr>
          <p:nvPr>
            <p:ph type="title"/>
          </p:nvPr>
        </p:nvSpPr>
        <p:spPr>
          <a:xfrm>
            <a:off x="304063" y="527405"/>
            <a:ext cx="5915025" cy="374116"/>
          </a:xfrm>
        </p:spPr>
        <p:txBody>
          <a:bodyPr anchor="t"/>
          <a:lstStyle>
            <a:lvl1pPr>
              <a:defRPr sz="2400" b="1"/>
            </a:lvl1pPr>
          </a:lstStyle>
          <a:p>
            <a:r>
              <a:rPr lang="en-GB" dirty="0"/>
              <a:t>Click to edit Master title style</a:t>
            </a:r>
          </a:p>
        </p:txBody>
      </p:sp>
      <p:sp>
        <p:nvSpPr>
          <p:cNvPr id="6" name="Text Placeholder 5">
            <a:extLst>
              <a:ext uri="{FF2B5EF4-FFF2-40B4-BE49-F238E27FC236}">
                <a16:creationId xmlns:a16="http://schemas.microsoft.com/office/drawing/2014/main" id="{E414463E-7F72-5653-F55E-B30B58B800A7}"/>
              </a:ext>
            </a:extLst>
          </p:cNvPr>
          <p:cNvSpPr>
            <a:spLocks noGrp="1"/>
          </p:cNvSpPr>
          <p:nvPr>
            <p:ph type="body" sz="quarter" idx="11"/>
          </p:nvPr>
        </p:nvSpPr>
        <p:spPr>
          <a:xfrm>
            <a:off x="3528163" y="1223963"/>
            <a:ext cx="3040062" cy="7739062"/>
          </a:xfrm>
        </p:spPr>
        <p:txBody>
          <a:bodyPr lIns="46800" rIns="46800"/>
          <a:lstStyle>
            <a:lvl1pPr>
              <a:buFont typeface="Arial" panose="020B0604020202020204" pitchFamily="34" charset="0"/>
              <a:buNone/>
              <a:defRPr/>
            </a:lvl1pPr>
          </a:lstStyle>
          <a:p>
            <a:pPr lvl="0"/>
            <a:r>
              <a:rPr lang="en-GB" dirty="0"/>
              <a:t>Click to edit Master text styles</a:t>
            </a:r>
          </a:p>
        </p:txBody>
      </p:sp>
      <p:sp>
        <p:nvSpPr>
          <p:cNvPr id="8" name="Oval 7">
            <a:extLst>
              <a:ext uri="{FF2B5EF4-FFF2-40B4-BE49-F238E27FC236}">
                <a16:creationId xmlns:a16="http://schemas.microsoft.com/office/drawing/2014/main" id="{83AB2F1C-7E97-D146-52CF-26C9B43E00A0}"/>
              </a:ext>
            </a:extLst>
          </p:cNvPr>
          <p:cNvSpPr/>
          <p:nvPr userDrawn="1"/>
        </p:nvSpPr>
        <p:spPr>
          <a:xfrm>
            <a:off x="3950690" y="7285812"/>
            <a:ext cx="7515225" cy="7515225"/>
          </a:xfrm>
          <a:prstGeom prst="ellipse">
            <a:avLst/>
          </a:prstGeom>
          <a:solidFill>
            <a:srgbClr val="0999E9">
              <a:alpha val="4010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861225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D621212-E95F-FCF3-C306-AE066884004D}"/>
              </a:ext>
            </a:extLst>
          </p:cNvPr>
          <p:cNvSpPr/>
          <p:nvPr userDrawn="1"/>
        </p:nvSpPr>
        <p:spPr>
          <a:xfrm>
            <a:off x="0" y="0"/>
            <a:ext cx="6858000" cy="9906000"/>
          </a:xfrm>
          <a:prstGeom prst="rect">
            <a:avLst/>
          </a:prstGeom>
          <a:solidFill>
            <a:srgbClr val="F4E5D7">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C9A7E5C-3BE0-5AF7-DEE0-9770D44BBB5F}"/>
              </a:ext>
            </a:extLst>
          </p:cNvPr>
          <p:cNvSpPr>
            <a:spLocks noGrp="1"/>
          </p:cNvSpPr>
          <p:nvPr>
            <p:ph type="title"/>
          </p:nvPr>
        </p:nvSpPr>
        <p:spPr>
          <a:xfrm>
            <a:off x="304063" y="527405"/>
            <a:ext cx="5915025" cy="374116"/>
          </a:xfrm>
        </p:spPr>
        <p:txBody>
          <a:bodyPr anchor="t"/>
          <a:lstStyle>
            <a:lvl1pPr>
              <a:defRPr sz="2400" b="1"/>
            </a:lvl1pPr>
          </a:lstStyle>
          <a:p>
            <a:r>
              <a:rPr lang="en-GB" dirty="0"/>
              <a:t>Click to edit Master title style</a:t>
            </a:r>
          </a:p>
        </p:txBody>
      </p:sp>
      <p:sp>
        <p:nvSpPr>
          <p:cNvPr id="6" name="Text Placeholder 5">
            <a:extLst>
              <a:ext uri="{FF2B5EF4-FFF2-40B4-BE49-F238E27FC236}">
                <a16:creationId xmlns:a16="http://schemas.microsoft.com/office/drawing/2014/main" id="{E414463E-7F72-5653-F55E-B30B58B800A7}"/>
              </a:ext>
            </a:extLst>
          </p:cNvPr>
          <p:cNvSpPr>
            <a:spLocks noGrp="1"/>
          </p:cNvSpPr>
          <p:nvPr>
            <p:ph type="body" sz="quarter" idx="11"/>
          </p:nvPr>
        </p:nvSpPr>
        <p:spPr>
          <a:xfrm>
            <a:off x="3528163" y="1223963"/>
            <a:ext cx="3040062" cy="7739062"/>
          </a:xfrm>
        </p:spPr>
        <p:txBody>
          <a:bodyPr lIns="46800" rIns="46800"/>
          <a:lstStyle>
            <a:lvl1pPr>
              <a:buFont typeface="Arial" panose="020B0604020202020204" pitchFamily="34" charset="0"/>
              <a:buNone/>
              <a:defRPr/>
            </a:lvl1pPr>
          </a:lstStyle>
          <a:p>
            <a:pPr lvl="0"/>
            <a:r>
              <a:rPr lang="en-GB" dirty="0"/>
              <a:t>Click to edit Master text styles</a:t>
            </a:r>
          </a:p>
        </p:txBody>
      </p:sp>
      <p:sp>
        <p:nvSpPr>
          <p:cNvPr id="8" name="Oval 7">
            <a:extLst>
              <a:ext uri="{FF2B5EF4-FFF2-40B4-BE49-F238E27FC236}">
                <a16:creationId xmlns:a16="http://schemas.microsoft.com/office/drawing/2014/main" id="{83AB2F1C-7E97-D146-52CF-26C9B43E00A0}"/>
              </a:ext>
            </a:extLst>
          </p:cNvPr>
          <p:cNvSpPr/>
          <p:nvPr userDrawn="1"/>
        </p:nvSpPr>
        <p:spPr>
          <a:xfrm>
            <a:off x="3950690" y="7285812"/>
            <a:ext cx="7515225" cy="7515225"/>
          </a:xfrm>
          <a:prstGeom prst="ellipse">
            <a:avLst/>
          </a:prstGeom>
          <a:solidFill>
            <a:srgbClr val="F279CA">
              <a:alpha val="5045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826295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D621212-E95F-FCF3-C306-AE066884004D}"/>
              </a:ext>
            </a:extLst>
          </p:cNvPr>
          <p:cNvSpPr/>
          <p:nvPr userDrawn="1"/>
        </p:nvSpPr>
        <p:spPr>
          <a:xfrm>
            <a:off x="0" y="0"/>
            <a:ext cx="6858000" cy="9906000"/>
          </a:xfrm>
          <a:prstGeom prst="rect">
            <a:avLst/>
          </a:prstGeom>
          <a:solidFill>
            <a:srgbClr val="F4E5D7">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C9A7E5C-3BE0-5AF7-DEE0-9770D44BBB5F}"/>
              </a:ext>
            </a:extLst>
          </p:cNvPr>
          <p:cNvSpPr>
            <a:spLocks noGrp="1"/>
          </p:cNvSpPr>
          <p:nvPr>
            <p:ph type="title"/>
          </p:nvPr>
        </p:nvSpPr>
        <p:spPr>
          <a:xfrm>
            <a:off x="304063" y="527405"/>
            <a:ext cx="5915025" cy="374116"/>
          </a:xfrm>
        </p:spPr>
        <p:txBody>
          <a:bodyPr anchor="t"/>
          <a:lstStyle>
            <a:lvl1pPr>
              <a:defRPr sz="2400" b="1"/>
            </a:lvl1pPr>
          </a:lstStyle>
          <a:p>
            <a:r>
              <a:rPr lang="en-GB" dirty="0"/>
              <a:t>Click to edit Master title style</a:t>
            </a:r>
          </a:p>
        </p:txBody>
      </p:sp>
      <p:sp>
        <p:nvSpPr>
          <p:cNvPr id="6" name="Text Placeholder 5">
            <a:extLst>
              <a:ext uri="{FF2B5EF4-FFF2-40B4-BE49-F238E27FC236}">
                <a16:creationId xmlns:a16="http://schemas.microsoft.com/office/drawing/2014/main" id="{E414463E-7F72-5653-F55E-B30B58B800A7}"/>
              </a:ext>
            </a:extLst>
          </p:cNvPr>
          <p:cNvSpPr>
            <a:spLocks noGrp="1"/>
          </p:cNvSpPr>
          <p:nvPr>
            <p:ph type="body" sz="quarter" idx="11"/>
          </p:nvPr>
        </p:nvSpPr>
        <p:spPr>
          <a:xfrm>
            <a:off x="3528163" y="1223963"/>
            <a:ext cx="3040062" cy="7739062"/>
          </a:xfrm>
        </p:spPr>
        <p:txBody>
          <a:bodyPr lIns="46800" rIns="46800"/>
          <a:lstStyle>
            <a:lvl1pPr>
              <a:buFont typeface="Arial" panose="020B0604020202020204" pitchFamily="34" charset="0"/>
              <a:buNone/>
              <a:defRPr/>
            </a:lvl1pPr>
          </a:lstStyle>
          <a:p>
            <a:pPr lvl="0"/>
            <a:r>
              <a:rPr lang="en-GB" dirty="0"/>
              <a:t>Click to edit Master text styles</a:t>
            </a:r>
          </a:p>
        </p:txBody>
      </p:sp>
      <p:sp>
        <p:nvSpPr>
          <p:cNvPr id="8" name="Oval 7">
            <a:extLst>
              <a:ext uri="{FF2B5EF4-FFF2-40B4-BE49-F238E27FC236}">
                <a16:creationId xmlns:a16="http://schemas.microsoft.com/office/drawing/2014/main" id="{83AB2F1C-7E97-D146-52CF-26C9B43E00A0}"/>
              </a:ext>
            </a:extLst>
          </p:cNvPr>
          <p:cNvSpPr/>
          <p:nvPr userDrawn="1"/>
        </p:nvSpPr>
        <p:spPr>
          <a:xfrm>
            <a:off x="-612572" y="4593961"/>
            <a:ext cx="10946519" cy="10946519"/>
          </a:xfrm>
          <a:prstGeom prst="ellipse">
            <a:avLst/>
          </a:prstGeom>
          <a:solidFill>
            <a:srgbClr val="0999E9">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ounded Rectangle 2">
            <a:extLst>
              <a:ext uri="{FF2B5EF4-FFF2-40B4-BE49-F238E27FC236}">
                <a16:creationId xmlns:a16="http://schemas.microsoft.com/office/drawing/2014/main" id="{303D0FAF-0F40-65D0-49FC-479FA54E5882}"/>
              </a:ext>
            </a:extLst>
          </p:cNvPr>
          <p:cNvSpPr/>
          <p:nvPr userDrawn="1"/>
        </p:nvSpPr>
        <p:spPr>
          <a:xfrm>
            <a:off x="3950689" y="1223962"/>
            <a:ext cx="3569993" cy="8682037"/>
          </a:xfrm>
          <a:prstGeom prst="roundRect">
            <a:avLst/>
          </a:prstGeom>
          <a:solidFill>
            <a:srgbClr val="1418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3178478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D621212-E95F-FCF3-C306-AE066884004D}"/>
              </a:ext>
            </a:extLst>
          </p:cNvPr>
          <p:cNvSpPr/>
          <p:nvPr userDrawn="1"/>
        </p:nvSpPr>
        <p:spPr>
          <a:xfrm>
            <a:off x="0" y="0"/>
            <a:ext cx="6858000" cy="9906000"/>
          </a:xfrm>
          <a:prstGeom prst="rect">
            <a:avLst/>
          </a:prstGeom>
          <a:solidFill>
            <a:srgbClr val="F4E5D7">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C9A7E5C-3BE0-5AF7-DEE0-9770D44BBB5F}"/>
              </a:ext>
            </a:extLst>
          </p:cNvPr>
          <p:cNvSpPr>
            <a:spLocks noGrp="1"/>
          </p:cNvSpPr>
          <p:nvPr>
            <p:ph type="title"/>
          </p:nvPr>
        </p:nvSpPr>
        <p:spPr>
          <a:xfrm>
            <a:off x="304063" y="527405"/>
            <a:ext cx="5915025" cy="374116"/>
          </a:xfrm>
        </p:spPr>
        <p:txBody>
          <a:bodyPr anchor="t"/>
          <a:lstStyle>
            <a:lvl1pPr>
              <a:defRPr sz="2400" b="1"/>
            </a:lvl1pPr>
          </a:lstStyle>
          <a:p>
            <a:r>
              <a:rPr lang="en-GB" dirty="0"/>
              <a:t>Click to edit Master title style</a:t>
            </a:r>
          </a:p>
        </p:txBody>
      </p:sp>
      <p:sp>
        <p:nvSpPr>
          <p:cNvPr id="6" name="Text Placeholder 5">
            <a:extLst>
              <a:ext uri="{FF2B5EF4-FFF2-40B4-BE49-F238E27FC236}">
                <a16:creationId xmlns:a16="http://schemas.microsoft.com/office/drawing/2014/main" id="{E414463E-7F72-5653-F55E-B30B58B800A7}"/>
              </a:ext>
            </a:extLst>
          </p:cNvPr>
          <p:cNvSpPr>
            <a:spLocks noGrp="1"/>
          </p:cNvSpPr>
          <p:nvPr>
            <p:ph type="body" sz="quarter" idx="11"/>
          </p:nvPr>
        </p:nvSpPr>
        <p:spPr>
          <a:xfrm>
            <a:off x="3528163" y="1223963"/>
            <a:ext cx="3040062" cy="7739062"/>
          </a:xfrm>
        </p:spPr>
        <p:txBody>
          <a:bodyPr lIns="46800" rIns="46800"/>
          <a:lstStyle>
            <a:lvl1pPr>
              <a:buFont typeface="Arial" panose="020B0604020202020204" pitchFamily="34" charset="0"/>
              <a:buNone/>
              <a:defRPr/>
            </a:lvl1pPr>
          </a:lstStyle>
          <a:p>
            <a:pPr lvl="0"/>
            <a:r>
              <a:rPr lang="en-GB" dirty="0"/>
              <a:t>Click to edit Master text styles</a:t>
            </a:r>
          </a:p>
        </p:txBody>
      </p:sp>
      <p:sp>
        <p:nvSpPr>
          <p:cNvPr id="8" name="Oval 7">
            <a:extLst>
              <a:ext uri="{FF2B5EF4-FFF2-40B4-BE49-F238E27FC236}">
                <a16:creationId xmlns:a16="http://schemas.microsoft.com/office/drawing/2014/main" id="{83AB2F1C-7E97-D146-52CF-26C9B43E00A0}"/>
              </a:ext>
            </a:extLst>
          </p:cNvPr>
          <p:cNvSpPr/>
          <p:nvPr userDrawn="1"/>
        </p:nvSpPr>
        <p:spPr>
          <a:xfrm>
            <a:off x="-1203768" y="1668367"/>
            <a:ext cx="11465915" cy="11465915"/>
          </a:xfrm>
          <a:prstGeom prst="ellipse">
            <a:avLst/>
          </a:prstGeom>
          <a:solidFill>
            <a:schemeClr val="bg1">
              <a:alpha val="5045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92642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Front cov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F610ADA-F88C-E396-A1BD-A353BBCC158C}"/>
              </a:ext>
            </a:extLst>
          </p:cNvPr>
          <p:cNvSpPr/>
          <p:nvPr userDrawn="1"/>
        </p:nvSpPr>
        <p:spPr>
          <a:xfrm>
            <a:off x="0" y="0"/>
            <a:ext cx="6858000" cy="9906000"/>
          </a:xfrm>
          <a:prstGeom prst="rect">
            <a:avLst/>
          </a:prstGeom>
          <a:solidFill>
            <a:srgbClr val="1418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F9BDA243-ED9A-4503-15AF-E8075F34339A}"/>
              </a:ext>
            </a:extLst>
          </p:cNvPr>
          <p:cNvPicPr>
            <a:picLocks noChangeAspect="1"/>
          </p:cNvPicPr>
          <p:nvPr userDrawn="1"/>
        </p:nvPicPr>
        <p:blipFill>
          <a:blip r:embed="rId2">
            <a:alphaModFix amt="20000"/>
          </a:blip>
          <a:srcRect l="8565" t="1369" r="8564" b="1369"/>
          <a:stretch>
            <a:fillRect/>
          </a:stretch>
        </p:blipFill>
        <p:spPr>
          <a:xfrm>
            <a:off x="0" y="0"/>
            <a:ext cx="6858000" cy="9906000"/>
          </a:xfrm>
          <a:prstGeom prst="rect">
            <a:avLst/>
          </a:prstGeom>
        </p:spPr>
      </p:pic>
      <p:pic>
        <p:nvPicPr>
          <p:cNvPr id="12" name="Picture 11">
            <a:extLst>
              <a:ext uri="{FF2B5EF4-FFF2-40B4-BE49-F238E27FC236}">
                <a16:creationId xmlns:a16="http://schemas.microsoft.com/office/drawing/2014/main" id="{A8F13106-9AB8-F3B2-B005-4CB619B7E2DF}"/>
              </a:ext>
            </a:extLst>
          </p:cNvPr>
          <p:cNvPicPr>
            <a:picLocks noChangeAspect="1"/>
          </p:cNvPicPr>
          <p:nvPr userDrawn="1"/>
        </p:nvPicPr>
        <p:blipFill>
          <a:blip r:embed="rId3"/>
          <a:stretch>
            <a:fillRect/>
          </a:stretch>
        </p:blipFill>
        <p:spPr>
          <a:xfrm>
            <a:off x="1360428" y="3890074"/>
            <a:ext cx="4229744" cy="1691898"/>
          </a:xfrm>
          <a:prstGeom prst="rect">
            <a:avLst/>
          </a:prstGeom>
        </p:spPr>
      </p:pic>
    </p:spTree>
    <p:extLst>
      <p:ext uri="{BB962C8B-B14F-4D97-AF65-F5344CB8AC3E}">
        <p14:creationId xmlns:p14="http://schemas.microsoft.com/office/powerpoint/2010/main" val="2110525571"/>
      </p:ext>
    </p:extLst>
  </p:cSld>
  <p:clrMapOvr>
    <a:masterClrMapping/>
  </p:clrMapOvr>
  <p:extLst>
    <p:ext uri="{DCECCB84-F9BA-43D5-87BE-67443E8EF086}">
      <p15:sldGuideLst xmlns:p15="http://schemas.microsoft.com/office/powerpoint/2012/main">
        <p15:guide id="1" orient="horz" pos="3143">
          <p15:clr>
            <a:srgbClr val="FBAE40"/>
          </p15:clr>
        </p15:guide>
        <p15:guide id="2"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Rectangle 12">
            <a:extLst>
              <a:ext uri="{FF2B5EF4-FFF2-40B4-BE49-F238E27FC236}">
                <a16:creationId xmlns:a16="http://schemas.microsoft.com/office/drawing/2014/main" id="{1C80BFAF-568C-8D9C-67ED-949F93F7E0A2}"/>
              </a:ext>
            </a:extLst>
          </p:cNvPr>
          <p:cNvSpPr/>
          <p:nvPr userDrawn="1"/>
        </p:nvSpPr>
        <p:spPr>
          <a:xfrm>
            <a:off x="-2707140" y="-1153941"/>
            <a:ext cx="903514" cy="936316"/>
          </a:xfrm>
          <a:prstGeom prst="rect">
            <a:avLst/>
          </a:prstGeom>
          <a:solidFill>
            <a:srgbClr val="1418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4" name="Rectangle 13">
            <a:extLst>
              <a:ext uri="{FF2B5EF4-FFF2-40B4-BE49-F238E27FC236}">
                <a16:creationId xmlns:a16="http://schemas.microsoft.com/office/drawing/2014/main" id="{9BFB92DD-CF81-AF68-3A08-17801C4DC16F}"/>
              </a:ext>
            </a:extLst>
          </p:cNvPr>
          <p:cNvSpPr/>
          <p:nvPr userDrawn="1"/>
        </p:nvSpPr>
        <p:spPr>
          <a:xfrm>
            <a:off x="-1564140" y="-1153941"/>
            <a:ext cx="903514" cy="936316"/>
          </a:xfrm>
          <a:prstGeom prst="rect">
            <a:avLst/>
          </a:prstGeom>
          <a:solidFill>
            <a:srgbClr val="0999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5" name="Rectangle 14">
            <a:extLst>
              <a:ext uri="{FF2B5EF4-FFF2-40B4-BE49-F238E27FC236}">
                <a16:creationId xmlns:a16="http://schemas.microsoft.com/office/drawing/2014/main" id="{B94F7C50-B30B-73CF-3B57-356B7F6F3151}"/>
              </a:ext>
            </a:extLst>
          </p:cNvPr>
          <p:cNvSpPr/>
          <p:nvPr userDrawn="1"/>
        </p:nvSpPr>
        <p:spPr>
          <a:xfrm>
            <a:off x="-432025" y="-1153941"/>
            <a:ext cx="903514" cy="936316"/>
          </a:xfrm>
          <a:prstGeom prst="rect">
            <a:avLst/>
          </a:prstGeom>
          <a:solidFill>
            <a:srgbClr val="F4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6" name="Rectangle 15">
            <a:extLst>
              <a:ext uri="{FF2B5EF4-FFF2-40B4-BE49-F238E27FC236}">
                <a16:creationId xmlns:a16="http://schemas.microsoft.com/office/drawing/2014/main" id="{F6B6E20F-A37E-618A-FA0F-DD63BA2B7654}"/>
              </a:ext>
            </a:extLst>
          </p:cNvPr>
          <p:cNvSpPr/>
          <p:nvPr userDrawn="1"/>
        </p:nvSpPr>
        <p:spPr>
          <a:xfrm>
            <a:off x="656546" y="-1153941"/>
            <a:ext cx="903514" cy="936316"/>
          </a:xfrm>
          <a:prstGeom prst="rect">
            <a:avLst/>
          </a:prstGeom>
          <a:solidFill>
            <a:srgbClr val="75D3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7" name="Rectangle 16">
            <a:extLst>
              <a:ext uri="{FF2B5EF4-FFF2-40B4-BE49-F238E27FC236}">
                <a16:creationId xmlns:a16="http://schemas.microsoft.com/office/drawing/2014/main" id="{504099BB-6802-EEAF-A4BC-F7007A6BC155}"/>
              </a:ext>
            </a:extLst>
          </p:cNvPr>
          <p:cNvSpPr/>
          <p:nvPr userDrawn="1"/>
        </p:nvSpPr>
        <p:spPr>
          <a:xfrm>
            <a:off x="1756003" y="-1153941"/>
            <a:ext cx="903514" cy="936316"/>
          </a:xfrm>
          <a:prstGeom prst="rect">
            <a:avLst/>
          </a:prstGeom>
          <a:solidFill>
            <a:srgbClr val="0F2F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8" name="Rectangle 17">
            <a:extLst>
              <a:ext uri="{FF2B5EF4-FFF2-40B4-BE49-F238E27FC236}">
                <a16:creationId xmlns:a16="http://schemas.microsoft.com/office/drawing/2014/main" id="{F3247206-AE6F-001A-B650-4E16F14BE63B}"/>
              </a:ext>
            </a:extLst>
          </p:cNvPr>
          <p:cNvSpPr/>
          <p:nvPr userDrawn="1"/>
        </p:nvSpPr>
        <p:spPr>
          <a:xfrm>
            <a:off x="3741285" y="-1153941"/>
            <a:ext cx="903514" cy="936316"/>
          </a:xfrm>
          <a:prstGeom prst="rect">
            <a:avLst/>
          </a:prstGeom>
          <a:solidFill>
            <a:srgbClr val="F8C9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9" name="Rectangle 18">
            <a:extLst>
              <a:ext uri="{FF2B5EF4-FFF2-40B4-BE49-F238E27FC236}">
                <a16:creationId xmlns:a16="http://schemas.microsoft.com/office/drawing/2014/main" id="{AAF373EA-C692-9ACB-E7DB-53D9D1A8712D}"/>
              </a:ext>
            </a:extLst>
          </p:cNvPr>
          <p:cNvSpPr/>
          <p:nvPr userDrawn="1"/>
        </p:nvSpPr>
        <p:spPr>
          <a:xfrm>
            <a:off x="4798560" y="-1153941"/>
            <a:ext cx="903514" cy="936316"/>
          </a:xfrm>
          <a:prstGeom prst="rect">
            <a:avLst/>
          </a:prstGeom>
          <a:solidFill>
            <a:srgbClr val="F2B3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20" name="Rectangle 19">
            <a:extLst>
              <a:ext uri="{FF2B5EF4-FFF2-40B4-BE49-F238E27FC236}">
                <a16:creationId xmlns:a16="http://schemas.microsoft.com/office/drawing/2014/main" id="{59787135-E612-B71E-8382-C251F7B7D686}"/>
              </a:ext>
            </a:extLst>
          </p:cNvPr>
          <p:cNvSpPr/>
          <p:nvPr userDrawn="1"/>
        </p:nvSpPr>
        <p:spPr>
          <a:xfrm>
            <a:off x="5855835" y="-1153941"/>
            <a:ext cx="903514" cy="936316"/>
          </a:xfrm>
          <a:prstGeom prst="rect">
            <a:avLst/>
          </a:prstGeom>
          <a:solidFill>
            <a:srgbClr val="DA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21" name="Rectangle 20">
            <a:extLst>
              <a:ext uri="{FF2B5EF4-FFF2-40B4-BE49-F238E27FC236}">
                <a16:creationId xmlns:a16="http://schemas.microsoft.com/office/drawing/2014/main" id="{4FC59204-3AA0-FF80-8D20-D12A2E9EEE6B}"/>
              </a:ext>
            </a:extLst>
          </p:cNvPr>
          <p:cNvSpPr/>
          <p:nvPr userDrawn="1"/>
        </p:nvSpPr>
        <p:spPr>
          <a:xfrm>
            <a:off x="6913110" y="-1153941"/>
            <a:ext cx="903514" cy="936316"/>
          </a:xfrm>
          <a:prstGeom prst="rect">
            <a:avLst/>
          </a:prstGeom>
          <a:solidFill>
            <a:srgbClr val="4FE9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22" name="Rectangle 21">
            <a:extLst>
              <a:ext uri="{FF2B5EF4-FFF2-40B4-BE49-F238E27FC236}">
                <a16:creationId xmlns:a16="http://schemas.microsoft.com/office/drawing/2014/main" id="{C610EB7B-89A9-7EC5-C060-275B61353DEB}"/>
              </a:ext>
            </a:extLst>
          </p:cNvPr>
          <p:cNvSpPr/>
          <p:nvPr userDrawn="1"/>
        </p:nvSpPr>
        <p:spPr>
          <a:xfrm>
            <a:off x="8013247" y="-1153941"/>
            <a:ext cx="903514" cy="936316"/>
          </a:xfrm>
          <a:prstGeom prst="rect">
            <a:avLst/>
          </a:prstGeom>
          <a:solidFill>
            <a:srgbClr val="F279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23" name="Rectangle 22">
            <a:extLst>
              <a:ext uri="{FF2B5EF4-FFF2-40B4-BE49-F238E27FC236}">
                <a16:creationId xmlns:a16="http://schemas.microsoft.com/office/drawing/2014/main" id="{ED81E037-59D6-8D72-AA0F-AF70A17DE934}"/>
              </a:ext>
            </a:extLst>
          </p:cNvPr>
          <p:cNvSpPr/>
          <p:nvPr userDrawn="1"/>
        </p:nvSpPr>
        <p:spPr>
          <a:xfrm>
            <a:off x="9070522" y="-1153941"/>
            <a:ext cx="903514" cy="936316"/>
          </a:xfrm>
          <a:prstGeom prst="rect">
            <a:avLst/>
          </a:prstGeom>
          <a:solidFill>
            <a:srgbClr val="D015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24" name="TextBox 23">
            <a:extLst>
              <a:ext uri="{FF2B5EF4-FFF2-40B4-BE49-F238E27FC236}">
                <a16:creationId xmlns:a16="http://schemas.microsoft.com/office/drawing/2014/main" id="{736524FC-6A19-1FD3-11ED-112AD7E9EF30}"/>
              </a:ext>
            </a:extLst>
          </p:cNvPr>
          <p:cNvSpPr txBox="1"/>
          <p:nvPr userDrawn="1"/>
        </p:nvSpPr>
        <p:spPr>
          <a:xfrm>
            <a:off x="471488" y="9378595"/>
            <a:ext cx="530678" cy="276999"/>
          </a:xfrm>
          <a:prstGeom prst="rect">
            <a:avLst/>
          </a:prstGeom>
          <a:noFill/>
        </p:spPr>
        <p:txBody>
          <a:bodyPr wrap="square" rtlCol="0">
            <a:spAutoFit/>
          </a:bodyPr>
          <a:lstStyle/>
          <a:p>
            <a:fld id="{2D332A54-621C-5547-8735-7BF87D2AE585}" type="slidenum">
              <a:rPr lang="en-GB" sz="1200" smtClean="0">
                <a:latin typeface="Century Gothic" panose="020B0502020202020204" pitchFamily="34" charset="0"/>
              </a:rPr>
              <a:t>‹#›</a:t>
            </a:fld>
            <a:endParaRPr lang="en-GB" sz="1200" dirty="0">
              <a:latin typeface="Century Gothic" panose="020B0502020202020204" pitchFamily="34" charset="0"/>
            </a:endParaRPr>
          </a:p>
        </p:txBody>
      </p:sp>
    </p:spTree>
    <p:extLst>
      <p:ext uri="{BB962C8B-B14F-4D97-AF65-F5344CB8AC3E}">
        <p14:creationId xmlns:p14="http://schemas.microsoft.com/office/powerpoint/2010/main" val="3589124695"/>
      </p:ext>
    </p:extLst>
  </p:cSld>
  <p:clrMap bg1="lt1" tx1="dk1" bg2="lt2" tx2="dk2" accent1="accent1" accent2="accent2" accent3="accent3" accent4="accent4" accent5="accent5" accent6="accent6" hlink="hlink" folHlink="folHlink"/>
  <p:sldLayoutIdLst>
    <p:sldLayoutId id="2147483674" r:id="rId1"/>
    <p:sldLayoutId id="2147483673" r:id="rId2"/>
    <p:sldLayoutId id="2147483675" r:id="rId3"/>
    <p:sldLayoutId id="2147483677" r:id="rId4"/>
    <p:sldLayoutId id="2147483676"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hf hdr="0" dt="0"/>
  <p:txStyles>
    <p:titleStyle>
      <a:lvl1pPr algn="l" defTabSz="685800" rtl="0" eaLnBrk="1" latinLnBrk="0" hangingPunct="1">
        <a:lnSpc>
          <a:spcPct val="90000"/>
        </a:lnSpc>
        <a:spcBef>
          <a:spcPct val="0"/>
        </a:spcBef>
        <a:buNone/>
        <a:defRPr sz="3300" kern="1200">
          <a:solidFill>
            <a:srgbClr val="141826"/>
          </a:solidFill>
          <a:latin typeface="Century Gothic" panose="020B05020202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400" kern="1200">
          <a:solidFill>
            <a:srgbClr val="141826"/>
          </a:solidFill>
          <a:latin typeface="Century Gothic" panose="020B0502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400" kern="1200">
          <a:solidFill>
            <a:srgbClr val="141826"/>
          </a:solidFill>
          <a:latin typeface="Century Gothic" panose="020B0502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400" kern="1200">
          <a:solidFill>
            <a:srgbClr val="141826"/>
          </a:solidFill>
          <a:latin typeface="Century Gothic" panose="020B0502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rgbClr val="141826"/>
          </a:solidFill>
          <a:latin typeface="Century Gothic" panose="020B0502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rgbClr val="141826"/>
          </a:solidFill>
          <a:latin typeface="Century Gothic" panose="020B0502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www.bankpartners.co.uk/"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mailto:info@bankpartners.co.uk"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mailto:Bankpayroll@pulsejobs.com"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www.gov.uk/government/organisations/disclosure-and-barring-service."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hyperlink" Target="http://www.gov.uk/government/%20publications/paye-starter-checklist" TargetMode="External"/><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hyperlink" Target="https://www.skillsforhealth.org.uk/standards/item/217-code-of-conduct" TargetMode="External"/><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hyperlink" Target="https://www.skillsforhealth.org.uk/standards/item/217-code-of-conduct" TargetMode="External"/><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hyperlink" Target="http://www.nmc-uk.org/" TargetMode="External"/><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hyperlink" Target="http://www.hcpc-uk.org/" TargetMode="External"/><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hyperlink" Target="https://ico.org.uk/" TargetMode="External"/><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hyperlink" Target="mailto:www.nmc-uk.org" TargetMode="External"/><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hyperlink" Target="mailto:www.hcpc-uk.org"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hyperlink" Target="mailto:info@rec.uk.com" TargetMode="External"/><Relationship Id="rId2" Type="http://schemas.openxmlformats.org/officeDocument/2006/relationships/notesSlide" Target="../notesSlides/notesSlide51.xml"/><Relationship Id="rId1" Type="http://schemas.openxmlformats.org/officeDocument/2006/relationships/slideLayout" Target="../slideLayouts/slideLayout12.xml"/><Relationship Id="rId4" Type="http://schemas.openxmlformats.org/officeDocument/2006/relationships/hyperlink" Target="mailto:www.rec.uk.com" TargetMode="Externa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hyperlink" Target="https://www.gov.uk/government/organisations/nhs-counter-fraud-authority" TargetMode="External"/><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hyperlink" Target="http://www.nmc-uk.org/" TargetMode="External"/><Relationship Id="rId2" Type="http://schemas.openxmlformats.org/officeDocument/2006/relationships/notesSlide" Target="../notesSlides/notesSlide57.xml"/><Relationship Id="rId1" Type="http://schemas.openxmlformats.org/officeDocument/2006/relationships/slideLayout" Target="../slideLayouts/slideLayout10.xml"/><Relationship Id="rId4" Type="http://schemas.openxmlformats.org/officeDocument/2006/relationships/hyperlink" Target="https://www.nice.org.uk/guidance/ng46" TargetMode="Externa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hyperlink" Target="http://www.nmc-uk.org/" TargetMode="External"/><Relationship Id="rId2" Type="http://schemas.openxmlformats.org/officeDocument/2006/relationships/notesSlide" Target="../notesSlides/notesSlide59.xml"/><Relationship Id="rId1" Type="http://schemas.openxmlformats.org/officeDocument/2006/relationships/slideLayout" Target="../slideLayouts/slideLayout10.xml"/><Relationship Id="rId4" Type="http://schemas.openxmlformats.org/officeDocument/2006/relationships/hyperlink" Target="http://www.hcpc-uk.org/" TargetMode="Externa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8" Type="http://schemas.openxmlformats.org/officeDocument/2006/relationships/hyperlink" Target="https://www.gov.uk/government/groups/expert-advisory-group-on-aids" TargetMode="External"/><Relationship Id="rId3" Type="http://schemas.openxmlformats.org/officeDocument/2006/relationships/hyperlink" Target="http://www.hcpc-uk.org/" TargetMode="External"/><Relationship Id="rId7" Type="http://schemas.openxmlformats.org/officeDocument/2006/relationships/hyperlink" Target="http://www.nmc-uk.org/" TargetMode="External"/><Relationship Id="rId2" Type="http://schemas.openxmlformats.org/officeDocument/2006/relationships/notesSlide" Target="../notesSlides/notesSlide65.xml"/><Relationship Id="rId1" Type="http://schemas.openxmlformats.org/officeDocument/2006/relationships/slideLayout" Target="../slideLayouts/slideLayout11.xml"/><Relationship Id="rId6" Type="http://schemas.openxmlformats.org/officeDocument/2006/relationships/hyperlink" Target="mailto:enquiries@cqc.org.uk" TargetMode="External"/><Relationship Id="rId5" Type="http://schemas.openxmlformats.org/officeDocument/2006/relationships/hyperlink" Target="mailto:info@pharmacyregulation.org" TargetMode="External"/><Relationship Id="rId4" Type="http://schemas.openxmlformats.org/officeDocument/2006/relationships/hyperlink" Target="http://www.gmc-uk.org/" TargetMode="External"/></Relationships>
</file>

<file path=ppt/slides/_rels/slide67.xml.rels><?xml version="1.0" encoding="UTF-8" standalone="yes"?>
<Relationships xmlns="http://schemas.openxmlformats.org/package/2006/relationships"><Relationship Id="rId3" Type="http://schemas.openxmlformats.org/officeDocument/2006/relationships/hyperlink" Target="http://www.alg.gov.uk/" TargetMode="External"/><Relationship Id="rId2" Type="http://schemas.openxmlformats.org/officeDocument/2006/relationships/notesSlide" Target="../notesSlides/notesSlide66.xml"/><Relationship Id="rId1" Type="http://schemas.openxmlformats.org/officeDocument/2006/relationships/slideLayout" Target="../slideLayouts/slideLayout11.xml"/><Relationship Id="rId4" Type="http://schemas.openxmlformats.org/officeDocument/2006/relationships/hyperlink" Target="mailto:info@rec.uk.com"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6E9C42-EA17-75E0-215D-2DC724EC02E9}"/>
              </a:ext>
            </a:extLst>
          </p:cNvPr>
          <p:cNvSpPr>
            <a:spLocks noGrp="1"/>
          </p:cNvSpPr>
          <p:nvPr>
            <p:ph type="title"/>
          </p:nvPr>
        </p:nvSpPr>
        <p:spPr>
          <a:xfrm>
            <a:off x="471488" y="5460642"/>
            <a:ext cx="4023239" cy="1407236"/>
          </a:xfrm>
        </p:spPr>
        <p:txBody>
          <a:bodyPr>
            <a:normAutofit/>
          </a:bodyPr>
          <a:lstStyle/>
          <a:p>
            <a:r>
              <a:rPr lang="en-GB" sz="4400" b="0" dirty="0">
                <a:latin typeface="Century Gothic" panose="020B0502020202020204" pitchFamily="34" charset="0"/>
              </a:rPr>
              <a:t>Working with Bank Partners </a:t>
            </a:r>
          </a:p>
        </p:txBody>
      </p:sp>
      <p:sp>
        <p:nvSpPr>
          <p:cNvPr id="5" name="Title 3">
            <a:extLst>
              <a:ext uri="{FF2B5EF4-FFF2-40B4-BE49-F238E27FC236}">
                <a16:creationId xmlns:a16="http://schemas.microsoft.com/office/drawing/2014/main" id="{CC297832-C459-A090-BF68-72005D693992}"/>
              </a:ext>
            </a:extLst>
          </p:cNvPr>
          <p:cNvSpPr txBox="1">
            <a:spLocks/>
          </p:cNvSpPr>
          <p:nvPr/>
        </p:nvSpPr>
        <p:spPr>
          <a:xfrm>
            <a:off x="471488" y="7031864"/>
            <a:ext cx="4023239" cy="595867"/>
          </a:xfrm>
          <a:prstGeom prst="rect">
            <a:avLst/>
          </a:prstGeom>
        </p:spPr>
        <p:txBody>
          <a:bodyPr vert="horz" lIns="91440" tIns="45720" rIns="91440" bIns="45720" rtlCol="0" anchor="ctr">
            <a:normAutofit fontScale="85000" lnSpcReduction="10000"/>
          </a:bodyPr>
          <a:lstStyle>
            <a:lvl1pPr algn="l" defTabSz="685800" rtl="0" eaLnBrk="1" latinLnBrk="0" hangingPunct="1">
              <a:lnSpc>
                <a:spcPct val="90000"/>
              </a:lnSpc>
              <a:spcBef>
                <a:spcPct val="0"/>
              </a:spcBef>
              <a:buNone/>
              <a:defRPr sz="3300" b="1" kern="1200">
                <a:solidFill>
                  <a:srgbClr val="F4E5D7"/>
                </a:solidFill>
                <a:latin typeface="Century Gothic" panose="020B0502020202020204" pitchFamily="34" charset="0"/>
                <a:ea typeface="+mj-ea"/>
                <a:cs typeface="+mj-cs"/>
              </a:defRPr>
            </a:lvl1pPr>
          </a:lstStyle>
          <a:p>
            <a:r>
              <a:rPr lang="en-GB" sz="4400" b="0" dirty="0"/>
              <a:t>Handbook 2026</a:t>
            </a:r>
          </a:p>
        </p:txBody>
      </p:sp>
    </p:spTree>
    <p:extLst>
      <p:ext uri="{BB962C8B-B14F-4D97-AF65-F5344CB8AC3E}">
        <p14:creationId xmlns:p14="http://schemas.microsoft.com/office/powerpoint/2010/main" val="3525619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42483D9-8BAD-13C9-987D-62F5168E31E7}"/>
              </a:ext>
            </a:extLst>
          </p:cNvPr>
          <p:cNvSpPr txBox="1">
            <a:spLocks/>
          </p:cNvSpPr>
          <p:nvPr/>
        </p:nvSpPr>
        <p:spPr>
          <a:xfrm>
            <a:off x="823617" y="3949682"/>
            <a:ext cx="5210766" cy="124050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a:lstStyle>
          <a:p>
            <a:pPr algn="ctr"/>
            <a:r>
              <a:rPr lang="en-GB" sz="4000" dirty="0">
                <a:solidFill>
                  <a:srgbClr val="141826"/>
                </a:solidFill>
                <a:latin typeface="Century Gothic" panose="020B0502020202020204" pitchFamily="34" charset="0"/>
              </a:rPr>
              <a:t>Thank you for joining Bank Partners </a:t>
            </a:r>
          </a:p>
        </p:txBody>
      </p:sp>
      <p:sp>
        <p:nvSpPr>
          <p:cNvPr id="5" name="TextBox 4">
            <a:extLst>
              <a:ext uri="{FF2B5EF4-FFF2-40B4-BE49-F238E27FC236}">
                <a16:creationId xmlns:a16="http://schemas.microsoft.com/office/drawing/2014/main" id="{4C6C0446-D81D-7B7D-5BD3-9A5D729F526D}"/>
              </a:ext>
            </a:extLst>
          </p:cNvPr>
          <p:cNvSpPr txBox="1"/>
          <p:nvPr/>
        </p:nvSpPr>
        <p:spPr>
          <a:xfrm>
            <a:off x="1263645" y="5422580"/>
            <a:ext cx="4770738" cy="581121"/>
          </a:xfrm>
          <a:prstGeom prst="rect">
            <a:avLst/>
          </a:prstGeom>
          <a:noFill/>
        </p:spPr>
        <p:txBody>
          <a:bodyPr wrap="square">
            <a:spAutoFit/>
          </a:bodyPr>
          <a:lstStyle/>
          <a:p>
            <a:pPr marR="60325" algn="ctr">
              <a:lnSpc>
                <a:spcPct val="103000"/>
              </a:lnSpc>
              <a:buNone/>
              <a:tabLst>
                <a:tab pos="2148205" algn="l"/>
              </a:tabLst>
            </a:pPr>
            <a:r>
              <a:rPr lang="en-GB" sz="3200" b="1" spc="-55" dirty="0">
                <a:solidFill>
                  <a:srgbClr val="0999E9"/>
                </a:solidFill>
                <a:effectLst/>
                <a:latin typeface="Century Gothic" panose="020B0502020202020204" pitchFamily="34" charset="0"/>
                <a:ea typeface="Calibri" panose="020F0502020204030204" pitchFamily="34" charset="0"/>
                <a:cs typeface="Calibri" panose="020F0502020204030204" pitchFamily="34" charset="0"/>
              </a:rPr>
              <a:t>A bright future awaits…</a:t>
            </a:r>
            <a:endParaRPr lang="en-GB" sz="3200" dirty="0">
              <a:solidFill>
                <a:srgbClr val="0999E9"/>
              </a:solidFill>
              <a:effectLst/>
              <a:latin typeface="Century Gothic" panose="020B050202020202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83781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FEA90-6577-FE97-C69A-5A5265E32874}"/>
              </a:ext>
            </a:extLst>
          </p:cNvPr>
          <p:cNvSpPr>
            <a:spLocks noGrp="1"/>
          </p:cNvSpPr>
          <p:nvPr>
            <p:ph type="title"/>
          </p:nvPr>
        </p:nvSpPr>
        <p:spPr>
          <a:xfrm>
            <a:off x="528034" y="669073"/>
            <a:ext cx="3309870" cy="374116"/>
          </a:xfrm>
        </p:spPr>
        <p:txBody>
          <a:bodyPr lIns="0" tIns="0" rIns="0" bIns="0">
            <a:noAutofit/>
          </a:bodyPr>
          <a:lstStyle/>
          <a:p>
            <a:pPr algn="l"/>
            <a:r>
              <a:rPr lang="en-GB" sz="2400" dirty="0"/>
              <a:t>About Bank Partners</a:t>
            </a:r>
          </a:p>
        </p:txBody>
      </p:sp>
      <p:sp>
        <p:nvSpPr>
          <p:cNvPr id="4" name="Text Placeholder 3">
            <a:extLst>
              <a:ext uri="{FF2B5EF4-FFF2-40B4-BE49-F238E27FC236}">
                <a16:creationId xmlns:a16="http://schemas.microsoft.com/office/drawing/2014/main" id="{B675490F-6243-ACF7-F5A5-7CBF1165AA43}"/>
              </a:ext>
            </a:extLst>
          </p:cNvPr>
          <p:cNvSpPr>
            <a:spLocks noGrp="1"/>
          </p:cNvSpPr>
          <p:nvPr>
            <p:ph type="body" sz="quarter" idx="4294967295"/>
          </p:nvPr>
        </p:nvSpPr>
        <p:spPr>
          <a:xfrm>
            <a:off x="528034" y="1275478"/>
            <a:ext cx="5563673" cy="6979880"/>
          </a:xfrm>
        </p:spPr>
        <p:txBody>
          <a:bodyPr lIns="36000" tIns="36000" rIns="36000" bIns="36000">
            <a:noAutofit/>
          </a:bodyPr>
          <a:lstStyle/>
          <a:p>
            <a:pPr marL="0" indent="0">
              <a:lnSpc>
                <a:spcPct val="100000"/>
              </a:lnSpc>
              <a:spcAft>
                <a:spcPts val="600"/>
              </a:spcAft>
              <a:buNone/>
            </a:pPr>
            <a:r>
              <a:rPr lang="en-GB" dirty="0">
                <a:cs typeface="Calibri" panose="020F0502020204030204" pitchFamily="34" charset="0"/>
              </a:rPr>
              <a:t>Bank Partners was established in 2007 to provide temporary healthcare staff with more job security than traditional temporary job agencies and a greater degree of control over their own shift rotas.</a:t>
            </a:r>
          </a:p>
          <a:p>
            <a:pPr marL="0" indent="0">
              <a:lnSpc>
                <a:spcPct val="100000"/>
              </a:lnSpc>
              <a:spcAft>
                <a:spcPts val="600"/>
              </a:spcAft>
              <a:buNone/>
            </a:pPr>
            <a:r>
              <a:rPr lang="en-GB" dirty="0">
                <a:cs typeface="Calibri" panose="020F0502020204030204" pitchFamily="34" charset="0"/>
              </a:rPr>
              <a:t>We provide high quality outsourced staffing and bank management services to some of the largest trusts in the NHS, with a strong track record for reducing overall agency spend whilst providing high quality staff. Since 2014, we have saved Barts Health NHS Trust over £388m in agency spend. </a:t>
            </a:r>
          </a:p>
          <a:p>
            <a:pPr marL="0" indent="0">
              <a:lnSpc>
                <a:spcPct val="100000"/>
              </a:lnSpc>
              <a:spcAft>
                <a:spcPts val="600"/>
              </a:spcAft>
              <a:buNone/>
            </a:pPr>
            <a:r>
              <a:rPr lang="en-GB" dirty="0">
                <a:cs typeface="Calibri" panose="020F0502020204030204" pitchFamily="34" charset="0"/>
              </a:rPr>
              <a:t>Maintaining staffing levels within each ward or department is vital to patient safety. Bank Partners works in partnership with each of our trusts to ensure we support staff shortages across the trust, seamlessly and efficiently. Our highly skilled healthcare professionals work with us because we can offer them opportunities at some of the most prestigious NHS and NHS Foundation Trusts in the UK.</a:t>
            </a:r>
          </a:p>
          <a:p>
            <a:pPr marL="0" indent="0">
              <a:lnSpc>
                <a:spcPct val="100000"/>
              </a:lnSpc>
              <a:spcAft>
                <a:spcPts val="600"/>
              </a:spcAft>
              <a:buNone/>
            </a:pPr>
            <a:r>
              <a:rPr lang="en-GB" dirty="0">
                <a:cs typeface="Calibri" panose="020F0502020204030204" pitchFamily="34" charset="0"/>
              </a:rPr>
              <a:t>Bank Partners supports NHS trusts by placing nurses, midwives, doctors, allied health professionals, ancillary, and admin and clerical staff on a temporary basis. We care passionately about the quality of our staff and services and recognise our responsibility to achieve the highest standards. Through attracting and nurturing the best people, we help deliver the best compassionate care.</a:t>
            </a:r>
          </a:p>
          <a:p>
            <a:pPr marL="0" indent="0">
              <a:lnSpc>
                <a:spcPct val="100000"/>
              </a:lnSpc>
              <a:spcAft>
                <a:spcPts val="600"/>
              </a:spcAft>
              <a:buNone/>
            </a:pPr>
            <a:r>
              <a:rPr lang="en-GB" dirty="0">
                <a:cs typeface="Calibri" panose="020F0502020204030204" pitchFamily="34" charset="0"/>
              </a:rPr>
              <a:t>Bank Partners is part of </a:t>
            </a:r>
            <a:r>
              <a:rPr lang="en-GB" dirty="0" err="1">
                <a:cs typeface="Calibri" panose="020F0502020204030204" pitchFamily="34" charset="0"/>
              </a:rPr>
              <a:t>Acacium</a:t>
            </a:r>
            <a:r>
              <a:rPr lang="en-GB" dirty="0">
                <a:cs typeface="Calibri" panose="020F0502020204030204" pitchFamily="34" charset="0"/>
              </a:rPr>
              <a:t> Group, the UK’s largest healthcare solutions partner offering staffing, managed services and innovative delivery models to health and social care systems and the global life sciences industry. We are focused on using our experience and capabilities to improve people’s lives, through expert healthcare, social care, and life sciences.</a:t>
            </a:r>
          </a:p>
        </p:txBody>
      </p:sp>
    </p:spTree>
    <p:extLst>
      <p:ext uri="{BB962C8B-B14F-4D97-AF65-F5344CB8AC3E}">
        <p14:creationId xmlns:p14="http://schemas.microsoft.com/office/powerpoint/2010/main" val="194381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4F6B8E8-A716-9C91-8970-9FA9BC33BE0C}"/>
              </a:ext>
            </a:extLst>
          </p:cNvPr>
          <p:cNvSpPr>
            <a:spLocks noGrp="1"/>
          </p:cNvSpPr>
          <p:nvPr>
            <p:ph type="body" sz="quarter" idx="4294967295"/>
          </p:nvPr>
        </p:nvSpPr>
        <p:spPr>
          <a:xfrm>
            <a:off x="313028" y="1170175"/>
            <a:ext cx="3040062" cy="8128284"/>
          </a:xfrm>
        </p:spPr>
        <p:txBody>
          <a:bodyPr>
            <a:noAutofit/>
          </a:bodyPr>
          <a:lstStyle/>
          <a:p>
            <a:pPr marL="0" indent="0">
              <a:lnSpc>
                <a:spcPct val="100000"/>
              </a:lnSpc>
              <a:spcBef>
                <a:spcPts val="150"/>
              </a:spcBef>
              <a:buNone/>
            </a:pPr>
            <a:r>
              <a:rPr lang="en-GB" sz="800" b="1" dirty="0"/>
              <a:t>Introduction </a:t>
            </a:r>
            <a:r>
              <a:rPr lang="en-GB" sz="800" dirty="0"/>
              <a:t>				5</a:t>
            </a:r>
          </a:p>
          <a:p>
            <a:pPr marL="0" indent="0">
              <a:lnSpc>
                <a:spcPct val="100000"/>
              </a:lnSpc>
              <a:spcBef>
                <a:spcPts val="150"/>
              </a:spcBef>
              <a:buNone/>
            </a:pPr>
            <a:r>
              <a:rPr lang="en-GB" sz="800" b="1" dirty="0"/>
              <a:t>Contact us </a:t>
            </a:r>
            <a:r>
              <a:rPr lang="en-GB" sz="800" dirty="0"/>
              <a:t>				6</a:t>
            </a:r>
          </a:p>
          <a:p>
            <a:pPr marL="0" indent="0">
              <a:lnSpc>
                <a:spcPct val="100000"/>
              </a:lnSpc>
              <a:spcBef>
                <a:spcPts val="150"/>
              </a:spcBef>
              <a:buNone/>
            </a:pPr>
            <a:r>
              <a:rPr lang="en-GB" sz="800" b="1" dirty="0"/>
              <a:t>Before you start</a:t>
            </a:r>
          </a:p>
          <a:p>
            <a:pPr marL="0" indent="0">
              <a:lnSpc>
                <a:spcPct val="100000"/>
              </a:lnSpc>
              <a:spcBef>
                <a:spcPts val="150"/>
              </a:spcBef>
              <a:buNone/>
            </a:pPr>
            <a:r>
              <a:rPr lang="en-GB" sz="800" dirty="0"/>
              <a:t>Pre-employment Screening 		7</a:t>
            </a:r>
          </a:p>
          <a:p>
            <a:pPr marL="0" indent="0">
              <a:lnSpc>
                <a:spcPct val="100000"/>
              </a:lnSpc>
              <a:spcBef>
                <a:spcPts val="150"/>
              </a:spcBef>
              <a:buNone/>
            </a:pPr>
            <a:r>
              <a:rPr lang="en-GB" sz="800" dirty="0"/>
              <a:t>Required compliance checks 		7</a:t>
            </a:r>
          </a:p>
          <a:p>
            <a:pPr marL="0" indent="0">
              <a:lnSpc>
                <a:spcPct val="100000"/>
              </a:lnSpc>
              <a:spcBef>
                <a:spcPts val="150"/>
              </a:spcBef>
              <a:buNone/>
            </a:pPr>
            <a:r>
              <a:rPr lang="en-GB" sz="800" dirty="0"/>
              <a:t>Evidence of relevant training and competency 	8</a:t>
            </a:r>
          </a:p>
          <a:p>
            <a:pPr marL="0" indent="0">
              <a:lnSpc>
                <a:spcPct val="100000"/>
              </a:lnSpc>
              <a:spcBef>
                <a:spcPts val="150"/>
              </a:spcBef>
              <a:buNone/>
            </a:pPr>
            <a:r>
              <a:rPr lang="en-GB" sz="800" dirty="0"/>
              <a:t>Next steps following completion</a:t>
            </a:r>
          </a:p>
          <a:p>
            <a:pPr marL="0" indent="0">
              <a:lnSpc>
                <a:spcPct val="100000"/>
              </a:lnSpc>
              <a:spcBef>
                <a:spcPts val="150"/>
              </a:spcBef>
              <a:buNone/>
            </a:pPr>
            <a:r>
              <a:rPr lang="en-GB" sz="800" dirty="0"/>
              <a:t>of preemployment screening 		9</a:t>
            </a:r>
          </a:p>
          <a:p>
            <a:pPr marL="0" indent="0">
              <a:lnSpc>
                <a:spcPct val="100000"/>
              </a:lnSpc>
              <a:spcBef>
                <a:spcPts val="150"/>
              </a:spcBef>
              <a:buNone/>
            </a:pPr>
            <a:r>
              <a:rPr lang="en-GB" sz="800" dirty="0"/>
              <a:t>Disclosure Barring Service (DBS) 		9</a:t>
            </a:r>
          </a:p>
          <a:p>
            <a:pPr marL="0" indent="0">
              <a:lnSpc>
                <a:spcPct val="100000"/>
              </a:lnSpc>
              <a:spcBef>
                <a:spcPts val="150"/>
              </a:spcBef>
              <a:buNone/>
            </a:pPr>
            <a:r>
              <a:rPr lang="en-GB" sz="800" dirty="0"/>
              <a:t>Occupational Health 			10</a:t>
            </a:r>
          </a:p>
          <a:p>
            <a:pPr marL="0" indent="0">
              <a:lnSpc>
                <a:spcPct val="100000"/>
              </a:lnSpc>
              <a:spcBef>
                <a:spcPts val="150"/>
              </a:spcBef>
              <a:buNone/>
            </a:pPr>
            <a:r>
              <a:rPr lang="en-GB" sz="800" dirty="0"/>
              <a:t>Availability 				11</a:t>
            </a:r>
          </a:p>
          <a:p>
            <a:pPr marL="0" indent="0">
              <a:lnSpc>
                <a:spcPct val="100000"/>
              </a:lnSpc>
              <a:spcBef>
                <a:spcPts val="150"/>
              </a:spcBef>
              <a:buNone/>
            </a:pPr>
            <a:r>
              <a:rPr lang="en-GB" sz="800" dirty="0"/>
              <a:t>Shifts 				11</a:t>
            </a:r>
          </a:p>
          <a:p>
            <a:pPr marL="0" indent="0">
              <a:lnSpc>
                <a:spcPct val="100000"/>
              </a:lnSpc>
              <a:spcBef>
                <a:spcPts val="150"/>
              </a:spcBef>
              <a:buNone/>
            </a:pPr>
            <a:r>
              <a:rPr lang="en-GB" sz="800" dirty="0"/>
              <a:t>What you should expect when given a Shift 	12</a:t>
            </a:r>
          </a:p>
          <a:p>
            <a:pPr marL="0" indent="0">
              <a:lnSpc>
                <a:spcPct val="100000"/>
              </a:lnSpc>
              <a:spcBef>
                <a:spcPts val="150"/>
              </a:spcBef>
              <a:buNone/>
            </a:pPr>
            <a:r>
              <a:rPr lang="en-GB" sz="800" dirty="0"/>
              <a:t>Eligibility to work in the UK 			12</a:t>
            </a:r>
          </a:p>
          <a:p>
            <a:pPr marL="0" indent="0">
              <a:lnSpc>
                <a:spcPct val="100000"/>
              </a:lnSpc>
              <a:spcBef>
                <a:spcPts val="300"/>
              </a:spcBef>
              <a:buNone/>
            </a:pPr>
            <a:r>
              <a:rPr lang="en-GB" sz="800" b="1" dirty="0"/>
              <a:t>Working for Bank Partners</a:t>
            </a:r>
          </a:p>
          <a:p>
            <a:pPr marL="0" indent="0">
              <a:lnSpc>
                <a:spcPct val="100000"/>
              </a:lnSpc>
              <a:spcBef>
                <a:spcPts val="150"/>
              </a:spcBef>
              <a:buNone/>
            </a:pPr>
            <a:r>
              <a:rPr lang="en-GB" sz="800" dirty="0"/>
              <a:t>Site Induction 			13</a:t>
            </a:r>
          </a:p>
          <a:p>
            <a:pPr marL="0" indent="0">
              <a:lnSpc>
                <a:spcPct val="100000"/>
              </a:lnSpc>
              <a:spcBef>
                <a:spcPts val="150"/>
              </a:spcBef>
              <a:buNone/>
            </a:pPr>
            <a:r>
              <a:rPr lang="en-GB" sz="800" dirty="0"/>
              <a:t>Code of conduct 			13</a:t>
            </a:r>
          </a:p>
          <a:p>
            <a:pPr marL="0" indent="0">
              <a:lnSpc>
                <a:spcPct val="100000"/>
              </a:lnSpc>
              <a:spcBef>
                <a:spcPts val="150"/>
              </a:spcBef>
              <a:buNone/>
            </a:pPr>
            <a:r>
              <a:rPr lang="en-GB" sz="800" dirty="0"/>
              <a:t>Rates of Pay 				14</a:t>
            </a:r>
          </a:p>
          <a:p>
            <a:pPr marL="0" indent="0">
              <a:lnSpc>
                <a:spcPct val="100000"/>
              </a:lnSpc>
              <a:spcBef>
                <a:spcPts val="150"/>
              </a:spcBef>
              <a:buNone/>
            </a:pPr>
            <a:r>
              <a:rPr lang="en-GB" sz="800" dirty="0"/>
              <a:t>Attendance/Punctuality 			14</a:t>
            </a:r>
          </a:p>
          <a:p>
            <a:pPr marL="0" indent="0">
              <a:lnSpc>
                <a:spcPct val="100000"/>
              </a:lnSpc>
              <a:spcBef>
                <a:spcPts val="150"/>
              </a:spcBef>
              <a:buNone/>
            </a:pPr>
            <a:r>
              <a:rPr lang="en-GB" sz="800" dirty="0"/>
              <a:t>Cancellations 			14</a:t>
            </a:r>
          </a:p>
          <a:p>
            <a:pPr marL="0" indent="0">
              <a:lnSpc>
                <a:spcPct val="100000"/>
              </a:lnSpc>
              <a:spcBef>
                <a:spcPts val="150"/>
              </a:spcBef>
              <a:buNone/>
            </a:pPr>
            <a:r>
              <a:rPr lang="en-GB" sz="800" dirty="0"/>
              <a:t>Absenteeism				15</a:t>
            </a:r>
          </a:p>
          <a:p>
            <a:pPr marL="0" indent="0">
              <a:lnSpc>
                <a:spcPct val="100000"/>
              </a:lnSpc>
              <a:spcBef>
                <a:spcPts val="150"/>
              </a:spcBef>
              <a:buNone/>
            </a:pPr>
            <a:r>
              <a:rPr lang="en-GB" sz="800" dirty="0"/>
              <a:t>Timesheets 				16</a:t>
            </a:r>
          </a:p>
          <a:p>
            <a:pPr marL="0" indent="0">
              <a:lnSpc>
                <a:spcPct val="100000"/>
              </a:lnSpc>
              <a:spcBef>
                <a:spcPts val="150"/>
              </a:spcBef>
              <a:buNone/>
            </a:pPr>
            <a:r>
              <a:rPr lang="en-GB" sz="800" dirty="0"/>
              <a:t>Uniforms &amp; Identification 			17</a:t>
            </a:r>
          </a:p>
          <a:p>
            <a:pPr marL="0" indent="0">
              <a:lnSpc>
                <a:spcPct val="100000"/>
              </a:lnSpc>
              <a:spcBef>
                <a:spcPts val="150"/>
              </a:spcBef>
              <a:buNone/>
            </a:pPr>
            <a:r>
              <a:rPr lang="en-GB" sz="800" dirty="0"/>
              <a:t>Pay 				18</a:t>
            </a:r>
          </a:p>
          <a:p>
            <a:pPr marL="0" indent="0">
              <a:lnSpc>
                <a:spcPct val="100000"/>
              </a:lnSpc>
              <a:spcBef>
                <a:spcPts val="150"/>
              </a:spcBef>
              <a:buNone/>
            </a:pPr>
            <a:r>
              <a:rPr lang="en-GB" sz="800" dirty="0"/>
              <a:t>The Working Time Directive 			18</a:t>
            </a:r>
          </a:p>
          <a:p>
            <a:pPr marL="0" indent="0">
              <a:lnSpc>
                <a:spcPct val="100000"/>
              </a:lnSpc>
              <a:spcBef>
                <a:spcPts val="150"/>
              </a:spcBef>
              <a:buNone/>
            </a:pPr>
            <a:r>
              <a:rPr lang="en-GB" sz="800" dirty="0"/>
              <a:t>Paid Annual Leave 			19</a:t>
            </a:r>
          </a:p>
          <a:p>
            <a:pPr marL="0" indent="0">
              <a:lnSpc>
                <a:spcPct val="100000"/>
              </a:lnSpc>
              <a:spcBef>
                <a:spcPts val="150"/>
              </a:spcBef>
              <a:buNone/>
            </a:pPr>
            <a:r>
              <a:rPr lang="en-GB" sz="800" dirty="0"/>
              <a:t>Our Expectations of you 			21</a:t>
            </a:r>
          </a:p>
          <a:p>
            <a:pPr marL="0" indent="0">
              <a:lnSpc>
                <a:spcPct val="100000"/>
              </a:lnSpc>
              <a:spcBef>
                <a:spcPts val="150"/>
              </a:spcBef>
              <a:buNone/>
            </a:pPr>
            <a:r>
              <a:rPr lang="en-GB" sz="800" dirty="0"/>
              <a:t>Professional Boundaries 			23</a:t>
            </a:r>
          </a:p>
          <a:p>
            <a:pPr marL="0" indent="0">
              <a:lnSpc>
                <a:spcPct val="100000"/>
              </a:lnSpc>
              <a:spcBef>
                <a:spcPts val="150"/>
              </a:spcBef>
              <a:buNone/>
            </a:pPr>
            <a:r>
              <a:rPr lang="en-GB" sz="800" dirty="0"/>
              <a:t>Letting Bank Partners know when you are</a:t>
            </a:r>
          </a:p>
          <a:p>
            <a:pPr marL="0" indent="0">
              <a:lnSpc>
                <a:spcPct val="100000"/>
              </a:lnSpc>
              <a:spcBef>
                <a:spcPts val="150"/>
              </a:spcBef>
              <a:buNone/>
            </a:pPr>
            <a:r>
              <a:rPr lang="en-GB" sz="800" dirty="0"/>
              <a:t>unable to attend work 			24</a:t>
            </a:r>
          </a:p>
          <a:p>
            <a:pPr marL="0" indent="0">
              <a:lnSpc>
                <a:spcPct val="100000"/>
              </a:lnSpc>
              <a:spcBef>
                <a:spcPts val="150"/>
              </a:spcBef>
              <a:buNone/>
            </a:pPr>
            <a:r>
              <a:rPr lang="en-GB" sz="800" dirty="0"/>
              <a:t>Fitness to Work 			24</a:t>
            </a:r>
          </a:p>
          <a:p>
            <a:pPr marL="0" indent="0">
              <a:lnSpc>
                <a:spcPct val="100000"/>
              </a:lnSpc>
              <a:spcBef>
                <a:spcPts val="150"/>
              </a:spcBef>
              <a:buNone/>
            </a:pPr>
            <a:r>
              <a:rPr lang="en-GB" sz="800" dirty="0"/>
              <a:t>Pregnancy 				25</a:t>
            </a:r>
          </a:p>
          <a:p>
            <a:pPr marL="0" indent="0">
              <a:lnSpc>
                <a:spcPct val="100000"/>
              </a:lnSpc>
              <a:spcBef>
                <a:spcPts val="150"/>
              </a:spcBef>
              <a:buNone/>
            </a:pPr>
            <a:r>
              <a:rPr lang="en-GB" sz="800" dirty="0"/>
              <a:t>Blood Bourne Viruses 			25</a:t>
            </a:r>
          </a:p>
          <a:p>
            <a:pPr marL="0" indent="0">
              <a:lnSpc>
                <a:spcPct val="100000"/>
              </a:lnSpc>
              <a:spcBef>
                <a:spcPts val="150"/>
              </a:spcBef>
              <a:buNone/>
            </a:pPr>
            <a:r>
              <a:rPr lang="en-GB" sz="800" dirty="0"/>
              <a:t>Direct shift with the Trust 			25</a:t>
            </a:r>
          </a:p>
          <a:p>
            <a:pPr marL="0" indent="0">
              <a:lnSpc>
                <a:spcPct val="100000"/>
              </a:lnSpc>
              <a:spcBef>
                <a:spcPts val="150"/>
              </a:spcBef>
              <a:buNone/>
            </a:pPr>
            <a:r>
              <a:rPr lang="en-GB" sz="800" dirty="0"/>
              <a:t>Personal Accident Insurance 		25</a:t>
            </a:r>
          </a:p>
          <a:p>
            <a:pPr marL="0" indent="0">
              <a:lnSpc>
                <a:spcPct val="100000"/>
              </a:lnSpc>
              <a:spcBef>
                <a:spcPts val="150"/>
              </a:spcBef>
              <a:buNone/>
            </a:pPr>
            <a:r>
              <a:rPr lang="en-GB" sz="800" dirty="0"/>
              <a:t>Professional Indemnity Insurance 		26</a:t>
            </a:r>
          </a:p>
          <a:p>
            <a:pPr marL="0" indent="0">
              <a:lnSpc>
                <a:spcPct val="100000"/>
              </a:lnSpc>
              <a:spcBef>
                <a:spcPts val="150"/>
              </a:spcBef>
              <a:buNone/>
            </a:pPr>
            <a:r>
              <a:rPr lang="en-GB" sz="800" dirty="0"/>
              <a:t>Professional Development 			26</a:t>
            </a:r>
          </a:p>
          <a:p>
            <a:pPr marL="0" indent="0">
              <a:lnSpc>
                <a:spcPct val="100000"/>
              </a:lnSpc>
              <a:spcBef>
                <a:spcPts val="150"/>
              </a:spcBef>
              <a:buNone/>
            </a:pPr>
            <a:r>
              <a:rPr lang="en-GB" sz="800" dirty="0"/>
              <a:t>Training Competency Update 		26</a:t>
            </a:r>
          </a:p>
          <a:p>
            <a:pPr marL="0" indent="0">
              <a:lnSpc>
                <a:spcPct val="100000"/>
              </a:lnSpc>
              <a:spcBef>
                <a:spcPts val="150"/>
              </a:spcBef>
              <a:buNone/>
            </a:pPr>
            <a:r>
              <a:rPr lang="en-GB" sz="800" dirty="0"/>
              <a:t>Appraisals 				27</a:t>
            </a:r>
          </a:p>
          <a:p>
            <a:pPr marL="0" indent="0">
              <a:lnSpc>
                <a:spcPct val="100000"/>
              </a:lnSpc>
              <a:spcBef>
                <a:spcPts val="150"/>
              </a:spcBef>
              <a:buNone/>
            </a:pPr>
            <a:r>
              <a:rPr lang="en-GB" sz="800" dirty="0"/>
              <a:t>Nursing Revalidation 			27</a:t>
            </a:r>
          </a:p>
          <a:p>
            <a:pPr marL="0" indent="0">
              <a:lnSpc>
                <a:spcPct val="100000"/>
              </a:lnSpc>
              <a:spcBef>
                <a:spcPts val="150"/>
              </a:spcBef>
              <a:buNone/>
            </a:pPr>
            <a:r>
              <a:rPr lang="en-GB" sz="800" dirty="0"/>
              <a:t>Nurses, Midwives and Health Visitors - meeting PREP </a:t>
            </a:r>
            <a:br>
              <a:rPr lang="en-GB" sz="800" dirty="0"/>
            </a:br>
            <a:r>
              <a:rPr lang="en-GB" sz="800" dirty="0"/>
              <a:t>CPD and practice standard		28</a:t>
            </a:r>
          </a:p>
          <a:p>
            <a:pPr marL="0" indent="0">
              <a:lnSpc>
                <a:spcPct val="100000"/>
              </a:lnSpc>
              <a:spcBef>
                <a:spcPts val="150"/>
              </a:spcBef>
              <a:buNone/>
            </a:pPr>
            <a:r>
              <a:rPr lang="en-GB" sz="800" dirty="0"/>
              <a:t>Doctors Revalidation			28</a:t>
            </a:r>
          </a:p>
          <a:p>
            <a:pPr marL="0" indent="0">
              <a:lnSpc>
                <a:spcPct val="100000"/>
              </a:lnSpc>
              <a:spcBef>
                <a:spcPts val="150"/>
              </a:spcBef>
              <a:buNone/>
            </a:pPr>
            <a:r>
              <a:rPr lang="en-GB" sz="800" dirty="0"/>
              <a:t>Doctors 				29</a:t>
            </a:r>
          </a:p>
          <a:p>
            <a:pPr marL="0" indent="0">
              <a:lnSpc>
                <a:spcPct val="100000"/>
              </a:lnSpc>
              <a:spcBef>
                <a:spcPts val="150"/>
              </a:spcBef>
              <a:buNone/>
            </a:pPr>
            <a:r>
              <a:rPr lang="en-GB" sz="800" dirty="0"/>
              <a:t>ODPs 				29</a:t>
            </a:r>
          </a:p>
          <a:p>
            <a:pPr marL="0" indent="0">
              <a:lnSpc>
                <a:spcPct val="100000"/>
              </a:lnSpc>
              <a:spcBef>
                <a:spcPts val="150"/>
              </a:spcBef>
              <a:buNone/>
            </a:pPr>
            <a:r>
              <a:rPr lang="en-GB" sz="800" dirty="0"/>
              <a:t>Our Policies &amp; Procedures for Bank workers 	31</a:t>
            </a:r>
          </a:p>
          <a:p>
            <a:pPr marL="0" indent="0">
              <a:lnSpc>
                <a:spcPct val="100000"/>
              </a:lnSpc>
              <a:spcBef>
                <a:spcPts val="150"/>
              </a:spcBef>
              <a:buNone/>
            </a:pPr>
            <a:r>
              <a:rPr lang="en-GB" sz="800" dirty="0"/>
              <a:t>Rehabilitation of Offenders Act (1974) 		31</a:t>
            </a:r>
          </a:p>
          <a:p>
            <a:pPr marL="0" indent="0">
              <a:lnSpc>
                <a:spcPct val="100000"/>
              </a:lnSpc>
              <a:spcBef>
                <a:spcPts val="150"/>
              </a:spcBef>
              <a:buNone/>
            </a:pPr>
            <a:r>
              <a:rPr lang="en-GB" sz="800" dirty="0"/>
              <a:t>Rehabilitation of Offenders Act 		31</a:t>
            </a:r>
          </a:p>
          <a:p>
            <a:pPr marL="0" indent="0">
              <a:lnSpc>
                <a:spcPct val="100000"/>
              </a:lnSpc>
              <a:spcBef>
                <a:spcPts val="150"/>
              </a:spcBef>
              <a:buNone/>
            </a:pPr>
            <a:r>
              <a:rPr lang="en-GB" sz="800" dirty="0"/>
              <a:t>Information Governance, Confidentiality</a:t>
            </a:r>
          </a:p>
          <a:p>
            <a:pPr marL="0" indent="0">
              <a:lnSpc>
                <a:spcPct val="100000"/>
              </a:lnSpc>
              <a:spcBef>
                <a:spcPts val="150"/>
              </a:spcBef>
              <a:buNone/>
            </a:pPr>
            <a:r>
              <a:rPr lang="en-GB" sz="800" dirty="0"/>
              <a:t>and Data Protection 			32</a:t>
            </a:r>
          </a:p>
          <a:p>
            <a:pPr marL="0" indent="0">
              <a:lnSpc>
                <a:spcPct val="100000"/>
              </a:lnSpc>
              <a:spcBef>
                <a:spcPts val="150"/>
              </a:spcBef>
              <a:buNone/>
            </a:pPr>
            <a:r>
              <a:rPr lang="en-GB" sz="800" dirty="0"/>
              <a:t>What standards make up Information</a:t>
            </a:r>
          </a:p>
          <a:p>
            <a:pPr marL="0" indent="0">
              <a:lnSpc>
                <a:spcPct val="100000"/>
              </a:lnSpc>
              <a:spcBef>
                <a:spcPts val="150"/>
              </a:spcBef>
              <a:buNone/>
            </a:pPr>
            <a:r>
              <a:rPr lang="en-GB" sz="800" dirty="0"/>
              <a:t>governance? 			33</a:t>
            </a:r>
          </a:p>
          <a:p>
            <a:pPr marL="0" indent="0">
              <a:lnSpc>
                <a:spcPct val="100000"/>
              </a:lnSpc>
              <a:spcBef>
                <a:spcPts val="150"/>
              </a:spcBef>
              <a:buNone/>
            </a:pPr>
            <a:r>
              <a:rPr lang="en-GB" sz="800" dirty="0"/>
              <a:t>What legislation is in place? 		34</a:t>
            </a:r>
          </a:p>
          <a:p>
            <a:pPr marL="0" indent="0">
              <a:lnSpc>
                <a:spcPct val="100000"/>
              </a:lnSpc>
              <a:spcBef>
                <a:spcPts val="150"/>
              </a:spcBef>
              <a:buNone/>
            </a:pPr>
            <a:r>
              <a:rPr lang="en-GB" sz="800" dirty="0"/>
              <a:t>The Data Protection Act 			34</a:t>
            </a:r>
          </a:p>
          <a:p>
            <a:pPr marL="0" indent="0">
              <a:lnSpc>
                <a:spcPct val="100000"/>
              </a:lnSpc>
              <a:spcBef>
                <a:spcPts val="150"/>
              </a:spcBef>
              <a:buNone/>
            </a:pPr>
            <a:endParaRPr lang="en-GB" sz="800" dirty="0"/>
          </a:p>
          <a:p>
            <a:pPr marL="0" indent="0">
              <a:lnSpc>
                <a:spcPct val="100000"/>
              </a:lnSpc>
              <a:spcBef>
                <a:spcPts val="150"/>
              </a:spcBef>
              <a:buNone/>
            </a:pPr>
            <a:endParaRPr lang="en-GB" sz="800" dirty="0"/>
          </a:p>
          <a:p>
            <a:pPr marL="0" indent="0">
              <a:lnSpc>
                <a:spcPct val="100000"/>
              </a:lnSpc>
              <a:spcBef>
                <a:spcPts val="150"/>
              </a:spcBef>
              <a:buNone/>
            </a:pPr>
            <a:endParaRPr lang="en-GB" sz="800" dirty="0"/>
          </a:p>
        </p:txBody>
      </p:sp>
      <p:sp>
        <p:nvSpPr>
          <p:cNvPr id="4" name="Text Placeholder 3">
            <a:extLst>
              <a:ext uri="{FF2B5EF4-FFF2-40B4-BE49-F238E27FC236}">
                <a16:creationId xmlns:a16="http://schemas.microsoft.com/office/drawing/2014/main" id="{2758BF05-EF05-0B2B-9DDF-3167292C17B6}"/>
              </a:ext>
            </a:extLst>
          </p:cNvPr>
          <p:cNvSpPr>
            <a:spLocks noGrp="1"/>
          </p:cNvSpPr>
          <p:nvPr>
            <p:ph type="body" sz="quarter" idx="4294967295"/>
          </p:nvPr>
        </p:nvSpPr>
        <p:spPr>
          <a:xfrm>
            <a:off x="3537128" y="1170175"/>
            <a:ext cx="3040062" cy="7993420"/>
          </a:xfrm>
        </p:spPr>
        <p:txBody>
          <a:bodyPr>
            <a:noAutofit/>
          </a:bodyPr>
          <a:lstStyle/>
          <a:p>
            <a:pPr marL="0" indent="0">
              <a:lnSpc>
                <a:spcPct val="100000"/>
              </a:lnSpc>
              <a:spcBef>
                <a:spcPts val="150"/>
              </a:spcBef>
              <a:buNone/>
            </a:pPr>
            <a:r>
              <a:rPr lang="en-GB" sz="800" dirty="0"/>
              <a:t>Data Subject rights 			36</a:t>
            </a:r>
            <a:endParaRPr lang="en-GB" sz="800" b="1" dirty="0"/>
          </a:p>
          <a:p>
            <a:pPr marL="0" indent="0">
              <a:lnSpc>
                <a:spcPct val="100000"/>
              </a:lnSpc>
              <a:spcBef>
                <a:spcPts val="150"/>
              </a:spcBef>
              <a:buNone/>
            </a:pPr>
            <a:r>
              <a:rPr lang="en-GB" sz="800" dirty="0"/>
              <a:t>Our Data Processors 			37</a:t>
            </a:r>
          </a:p>
          <a:p>
            <a:pPr marL="0" indent="0">
              <a:lnSpc>
                <a:spcPct val="100000"/>
              </a:lnSpc>
              <a:spcBef>
                <a:spcPts val="150"/>
              </a:spcBef>
              <a:buNone/>
            </a:pPr>
            <a:r>
              <a:rPr lang="en-GB" sz="800" dirty="0"/>
              <a:t>Freedom of Information 			38</a:t>
            </a:r>
          </a:p>
          <a:p>
            <a:pPr marL="0" indent="0">
              <a:lnSpc>
                <a:spcPct val="100000"/>
              </a:lnSpc>
              <a:spcBef>
                <a:spcPts val="150"/>
              </a:spcBef>
              <a:buNone/>
            </a:pPr>
            <a:r>
              <a:rPr lang="en-GB" sz="800" dirty="0"/>
              <a:t>Information Quality Assurance 		39</a:t>
            </a:r>
          </a:p>
          <a:p>
            <a:pPr marL="0" indent="0">
              <a:lnSpc>
                <a:spcPct val="100000"/>
              </a:lnSpc>
              <a:spcBef>
                <a:spcPts val="150"/>
              </a:spcBef>
              <a:buNone/>
            </a:pPr>
            <a:r>
              <a:rPr lang="en-GB" sz="800" dirty="0"/>
              <a:t>Password Management 			39</a:t>
            </a:r>
          </a:p>
          <a:p>
            <a:pPr marL="0" indent="0">
              <a:lnSpc>
                <a:spcPct val="100000"/>
              </a:lnSpc>
              <a:spcBef>
                <a:spcPts val="150"/>
              </a:spcBef>
              <a:buNone/>
            </a:pPr>
            <a:r>
              <a:rPr lang="en-GB" sz="800" dirty="0"/>
              <a:t>Information Security 			40</a:t>
            </a:r>
          </a:p>
          <a:p>
            <a:pPr marL="0" indent="0">
              <a:lnSpc>
                <a:spcPct val="100000"/>
              </a:lnSpc>
              <a:spcBef>
                <a:spcPts val="150"/>
              </a:spcBef>
              <a:buNone/>
            </a:pPr>
            <a:r>
              <a:rPr lang="en-GB" sz="800" dirty="0"/>
              <a:t>What is record management		41</a:t>
            </a:r>
          </a:p>
          <a:p>
            <a:pPr marL="0" indent="0">
              <a:lnSpc>
                <a:spcPct val="100000"/>
              </a:lnSpc>
              <a:spcBef>
                <a:spcPts val="150"/>
              </a:spcBef>
              <a:buNone/>
            </a:pPr>
            <a:r>
              <a:rPr lang="en-GB" sz="800" dirty="0"/>
              <a:t>Caldicott 				41</a:t>
            </a:r>
          </a:p>
          <a:p>
            <a:pPr marL="0" indent="0">
              <a:lnSpc>
                <a:spcPct val="100000"/>
              </a:lnSpc>
              <a:spcBef>
                <a:spcPts val="150"/>
              </a:spcBef>
              <a:buNone/>
            </a:pPr>
            <a:r>
              <a:rPr lang="en-GB" sz="800" dirty="0"/>
              <a:t>Disclosure 				42</a:t>
            </a:r>
          </a:p>
          <a:p>
            <a:pPr marL="0" indent="0">
              <a:lnSpc>
                <a:spcPct val="100000"/>
              </a:lnSpc>
              <a:spcBef>
                <a:spcPts val="150"/>
              </a:spcBef>
              <a:buNone/>
            </a:pPr>
            <a:r>
              <a:rPr lang="en-GB" sz="800" dirty="0"/>
              <a:t>Use of Data 				43</a:t>
            </a:r>
          </a:p>
          <a:p>
            <a:pPr marL="0" indent="0">
              <a:lnSpc>
                <a:spcPct val="100000"/>
              </a:lnSpc>
              <a:spcBef>
                <a:spcPts val="150"/>
              </a:spcBef>
              <a:buNone/>
            </a:pPr>
            <a:r>
              <a:rPr lang="en-GB" sz="800" dirty="0"/>
              <a:t>Ownership of rights &amp; intellectual property 	43</a:t>
            </a:r>
          </a:p>
          <a:p>
            <a:pPr marL="0" indent="0">
              <a:lnSpc>
                <a:spcPct val="100000"/>
              </a:lnSpc>
              <a:spcBef>
                <a:spcPts val="150"/>
              </a:spcBef>
              <a:buNone/>
            </a:pPr>
            <a:r>
              <a:rPr lang="en-GB" sz="800" dirty="0"/>
              <a:t>Information Technology 			44</a:t>
            </a:r>
          </a:p>
          <a:p>
            <a:pPr marL="0" indent="0">
              <a:lnSpc>
                <a:spcPct val="100000"/>
              </a:lnSpc>
              <a:spcBef>
                <a:spcPts val="150"/>
              </a:spcBef>
              <a:buNone/>
            </a:pPr>
            <a:r>
              <a:rPr lang="en-GB" sz="800" dirty="0"/>
              <a:t>Duty of Candour 			44</a:t>
            </a:r>
          </a:p>
          <a:p>
            <a:pPr marL="0" indent="0">
              <a:lnSpc>
                <a:spcPct val="100000"/>
              </a:lnSpc>
              <a:spcBef>
                <a:spcPts val="150"/>
              </a:spcBef>
              <a:buNone/>
            </a:pPr>
            <a:r>
              <a:rPr lang="en-GB" sz="800" dirty="0"/>
              <a:t>Social Networking 			45</a:t>
            </a:r>
          </a:p>
          <a:p>
            <a:pPr marL="0" indent="0">
              <a:lnSpc>
                <a:spcPct val="100000"/>
              </a:lnSpc>
              <a:spcBef>
                <a:spcPts val="150"/>
              </a:spcBef>
              <a:buNone/>
            </a:pPr>
            <a:r>
              <a:rPr lang="en-GB" sz="800" dirty="0"/>
              <a:t>Sleeping on Duty 			46</a:t>
            </a:r>
          </a:p>
          <a:p>
            <a:pPr marL="0" indent="0">
              <a:lnSpc>
                <a:spcPct val="100000"/>
              </a:lnSpc>
              <a:spcBef>
                <a:spcPts val="150"/>
              </a:spcBef>
              <a:buNone/>
            </a:pPr>
            <a:r>
              <a:rPr lang="en-GB" sz="800" dirty="0"/>
              <a:t>Smoking 				47</a:t>
            </a:r>
          </a:p>
          <a:p>
            <a:pPr marL="0" indent="0">
              <a:lnSpc>
                <a:spcPct val="100000"/>
              </a:lnSpc>
              <a:spcBef>
                <a:spcPts val="150"/>
              </a:spcBef>
              <a:buNone/>
            </a:pPr>
            <a:r>
              <a:rPr lang="en-GB" sz="800" dirty="0"/>
              <a:t>Mobile Phones 			47</a:t>
            </a:r>
          </a:p>
          <a:p>
            <a:pPr marL="0" indent="0">
              <a:lnSpc>
                <a:spcPct val="100000"/>
              </a:lnSpc>
              <a:spcBef>
                <a:spcPts val="150"/>
              </a:spcBef>
              <a:buNone/>
            </a:pPr>
            <a:r>
              <a:rPr lang="en-GB" sz="800" dirty="0"/>
              <a:t>Health &amp; Safety 			48</a:t>
            </a:r>
          </a:p>
          <a:p>
            <a:pPr marL="0" indent="0">
              <a:lnSpc>
                <a:spcPct val="100000"/>
              </a:lnSpc>
              <a:spcBef>
                <a:spcPts val="150"/>
              </a:spcBef>
              <a:buNone/>
            </a:pPr>
            <a:r>
              <a:rPr lang="en-GB" sz="800" dirty="0"/>
              <a:t>Fire &amp; Other Emergencies 			48</a:t>
            </a:r>
          </a:p>
          <a:p>
            <a:pPr marL="0" indent="0">
              <a:lnSpc>
                <a:spcPct val="100000"/>
              </a:lnSpc>
              <a:spcBef>
                <a:spcPts val="150"/>
              </a:spcBef>
              <a:buNone/>
            </a:pPr>
            <a:r>
              <a:rPr lang="en-GB" sz="800" dirty="0"/>
              <a:t>Waste Disposal 			48</a:t>
            </a:r>
          </a:p>
          <a:p>
            <a:pPr marL="0" indent="0">
              <a:lnSpc>
                <a:spcPct val="100000"/>
              </a:lnSpc>
              <a:spcBef>
                <a:spcPts val="150"/>
              </a:spcBef>
              <a:buNone/>
            </a:pPr>
            <a:r>
              <a:rPr lang="en-GB" sz="800" dirty="0"/>
              <a:t>C.O.S.H.H 				49</a:t>
            </a:r>
          </a:p>
          <a:p>
            <a:pPr marL="0" indent="0">
              <a:lnSpc>
                <a:spcPct val="100000"/>
              </a:lnSpc>
              <a:spcBef>
                <a:spcPts val="150"/>
              </a:spcBef>
              <a:buNone/>
            </a:pPr>
            <a:r>
              <a:rPr lang="en-GB" sz="800" dirty="0"/>
              <a:t>RIDDOR 				49</a:t>
            </a:r>
          </a:p>
          <a:p>
            <a:pPr marL="0" indent="0">
              <a:lnSpc>
                <a:spcPct val="100000"/>
              </a:lnSpc>
              <a:spcBef>
                <a:spcPts val="150"/>
              </a:spcBef>
              <a:buNone/>
            </a:pPr>
            <a:r>
              <a:rPr lang="en-GB" sz="800" dirty="0"/>
              <a:t>Safe Handling of Valuables 			49</a:t>
            </a:r>
          </a:p>
          <a:p>
            <a:pPr marL="0" indent="0">
              <a:lnSpc>
                <a:spcPct val="100000"/>
              </a:lnSpc>
              <a:spcBef>
                <a:spcPts val="150"/>
              </a:spcBef>
              <a:buNone/>
            </a:pPr>
            <a:r>
              <a:rPr lang="en-GB" sz="800" dirty="0"/>
              <a:t>Equal Opportunities 			50</a:t>
            </a:r>
          </a:p>
          <a:p>
            <a:pPr marL="0" indent="0">
              <a:lnSpc>
                <a:spcPct val="100000"/>
              </a:lnSpc>
              <a:spcBef>
                <a:spcPts val="150"/>
              </a:spcBef>
              <a:buNone/>
            </a:pPr>
            <a:r>
              <a:rPr lang="en-GB" sz="800" dirty="0"/>
              <a:t>Complaints 				50</a:t>
            </a:r>
          </a:p>
          <a:p>
            <a:pPr marL="0" indent="0">
              <a:lnSpc>
                <a:spcPct val="100000"/>
              </a:lnSpc>
              <a:spcBef>
                <a:spcPts val="150"/>
              </a:spcBef>
              <a:buNone/>
            </a:pPr>
            <a:r>
              <a:rPr lang="en-GB" sz="800" dirty="0"/>
              <a:t>Child Protection 			53</a:t>
            </a:r>
          </a:p>
          <a:p>
            <a:pPr marL="0" indent="0">
              <a:lnSpc>
                <a:spcPct val="100000"/>
              </a:lnSpc>
              <a:spcBef>
                <a:spcPts val="150"/>
              </a:spcBef>
              <a:buNone/>
            </a:pPr>
            <a:r>
              <a:rPr lang="en-GB" sz="800" dirty="0"/>
              <a:t>Incidents 				53</a:t>
            </a:r>
          </a:p>
          <a:p>
            <a:pPr marL="0" indent="0">
              <a:lnSpc>
                <a:spcPct val="100000"/>
              </a:lnSpc>
              <a:spcBef>
                <a:spcPts val="150"/>
              </a:spcBef>
              <a:buNone/>
            </a:pPr>
            <a:r>
              <a:rPr lang="en-GB" sz="800" dirty="0"/>
              <a:t>Protection of Vulnerable Adults Policy 		54</a:t>
            </a:r>
          </a:p>
          <a:p>
            <a:pPr marL="0" indent="0">
              <a:lnSpc>
                <a:spcPct val="100000"/>
              </a:lnSpc>
              <a:spcBef>
                <a:spcPts val="150"/>
              </a:spcBef>
              <a:buNone/>
            </a:pPr>
            <a:r>
              <a:rPr lang="en-GB" sz="800" dirty="0"/>
              <a:t>Whistle Blowing 			54</a:t>
            </a:r>
          </a:p>
          <a:p>
            <a:pPr marL="0" indent="0">
              <a:lnSpc>
                <a:spcPct val="100000"/>
              </a:lnSpc>
              <a:spcBef>
                <a:spcPts val="150"/>
              </a:spcBef>
              <a:buNone/>
            </a:pPr>
            <a:r>
              <a:rPr lang="en-GB" sz="800" dirty="0"/>
              <a:t>What to do if you suspect or have evidence of 	</a:t>
            </a:r>
          </a:p>
          <a:p>
            <a:pPr marL="0" indent="0">
              <a:lnSpc>
                <a:spcPct val="100000"/>
              </a:lnSpc>
              <a:spcBef>
                <a:spcPts val="150"/>
              </a:spcBef>
              <a:buNone/>
            </a:pPr>
            <a:r>
              <a:rPr lang="en-GB" sz="800" dirty="0"/>
              <a:t>some form of danger, fraud, illegal or unethical</a:t>
            </a:r>
          </a:p>
          <a:p>
            <a:pPr marL="0" indent="0">
              <a:lnSpc>
                <a:spcPct val="100000"/>
              </a:lnSpc>
              <a:spcBef>
                <a:spcPts val="150"/>
              </a:spcBef>
              <a:buNone/>
            </a:pPr>
            <a:r>
              <a:rPr lang="en-GB" sz="800" dirty="0"/>
              <a:t>Conduct				55</a:t>
            </a:r>
          </a:p>
          <a:p>
            <a:pPr marL="0" indent="0">
              <a:lnSpc>
                <a:spcPct val="100000"/>
              </a:lnSpc>
              <a:spcBef>
                <a:spcPts val="150"/>
              </a:spcBef>
              <a:buNone/>
            </a:pPr>
            <a:r>
              <a:rPr lang="en-GB" sz="800" dirty="0"/>
              <a:t>Guidelines on reporting Notifiable Diseases 	57</a:t>
            </a:r>
          </a:p>
          <a:p>
            <a:pPr marL="0" indent="0">
              <a:lnSpc>
                <a:spcPct val="100000"/>
              </a:lnSpc>
              <a:spcBef>
                <a:spcPts val="150"/>
              </a:spcBef>
              <a:buNone/>
            </a:pPr>
            <a:r>
              <a:rPr lang="en-GB" sz="800" dirty="0"/>
              <a:t>Administration of Medication - Nursing 		</a:t>
            </a:r>
          </a:p>
          <a:p>
            <a:pPr marL="0" indent="0">
              <a:lnSpc>
                <a:spcPct val="100000"/>
              </a:lnSpc>
              <a:spcBef>
                <a:spcPts val="150"/>
              </a:spcBef>
              <a:buNone/>
            </a:pPr>
            <a:r>
              <a:rPr lang="en-GB" sz="800" dirty="0"/>
              <a:t>Associates, Registered nurses, midwifes</a:t>
            </a:r>
          </a:p>
          <a:p>
            <a:pPr marL="0" indent="0">
              <a:lnSpc>
                <a:spcPct val="100000"/>
              </a:lnSpc>
              <a:spcBef>
                <a:spcPts val="150"/>
              </a:spcBef>
              <a:buNone/>
            </a:pPr>
            <a:r>
              <a:rPr lang="en-GB" sz="800" dirty="0"/>
              <a:t>&amp; ODPS 			 	58</a:t>
            </a:r>
          </a:p>
          <a:p>
            <a:pPr marL="0" indent="0">
              <a:lnSpc>
                <a:spcPct val="100000"/>
              </a:lnSpc>
              <a:spcBef>
                <a:spcPts val="150"/>
              </a:spcBef>
              <a:buNone/>
            </a:pPr>
            <a:r>
              <a:rPr lang="en-GB" sz="800" dirty="0"/>
              <a:t>Disposal of Unwanted Medication 		59</a:t>
            </a:r>
          </a:p>
          <a:p>
            <a:pPr marL="0" indent="0">
              <a:lnSpc>
                <a:spcPct val="100000"/>
              </a:lnSpc>
              <a:spcBef>
                <a:spcPts val="150"/>
              </a:spcBef>
              <a:buNone/>
            </a:pPr>
            <a:r>
              <a:rPr lang="en-GB" sz="800" dirty="0"/>
              <a:t>Reporting Drug Errors 			59</a:t>
            </a:r>
          </a:p>
          <a:p>
            <a:pPr marL="0" indent="0">
              <a:lnSpc>
                <a:spcPct val="100000"/>
              </a:lnSpc>
              <a:spcBef>
                <a:spcPts val="150"/>
              </a:spcBef>
              <a:buNone/>
            </a:pPr>
            <a:r>
              <a:rPr lang="en-GB" sz="800" dirty="0"/>
              <a:t>Record Keeping 			59</a:t>
            </a:r>
          </a:p>
          <a:p>
            <a:pPr marL="0" indent="0">
              <a:lnSpc>
                <a:spcPct val="100000"/>
              </a:lnSpc>
              <a:spcBef>
                <a:spcPts val="150"/>
              </a:spcBef>
              <a:buNone/>
            </a:pPr>
            <a:r>
              <a:rPr lang="en-GB" sz="800" dirty="0"/>
              <a:t>Capability, Performance &amp; Conduct 		60</a:t>
            </a:r>
          </a:p>
          <a:p>
            <a:pPr marL="0" indent="0">
              <a:lnSpc>
                <a:spcPct val="100000"/>
              </a:lnSpc>
              <a:spcBef>
                <a:spcPts val="300"/>
              </a:spcBef>
              <a:buNone/>
            </a:pPr>
            <a:r>
              <a:rPr lang="en-GB" sz="800" b="1" dirty="0"/>
              <a:t>Useful Information</a:t>
            </a:r>
          </a:p>
          <a:p>
            <a:pPr marL="0" indent="0">
              <a:lnSpc>
                <a:spcPct val="100000"/>
              </a:lnSpc>
              <a:spcBef>
                <a:spcPts val="150"/>
              </a:spcBef>
              <a:buNone/>
            </a:pPr>
            <a:r>
              <a:rPr lang="en-GB" sz="800" dirty="0" err="1"/>
              <a:t>Harrassment</a:t>
            </a:r>
            <a:r>
              <a:rPr lang="en-GB" sz="800" dirty="0"/>
              <a:t> in the workplace		61</a:t>
            </a:r>
          </a:p>
          <a:p>
            <a:pPr marL="0" indent="0">
              <a:lnSpc>
                <a:spcPct val="100000"/>
              </a:lnSpc>
              <a:spcBef>
                <a:spcPts val="150"/>
              </a:spcBef>
              <a:buNone/>
            </a:pPr>
            <a:r>
              <a:rPr lang="en-GB" sz="800" dirty="0"/>
              <a:t>Needlestick &amp; Sharps Injuries 		62</a:t>
            </a:r>
          </a:p>
          <a:p>
            <a:pPr marL="0" indent="0">
              <a:lnSpc>
                <a:spcPct val="100000"/>
              </a:lnSpc>
              <a:spcBef>
                <a:spcPts val="150"/>
              </a:spcBef>
              <a:buNone/>
            </a:pPr>
            <a:r>
              <a:rPr lang="en-GB" sz="800" dirty="0"/>
              <a:t>Facts 				62</a:t>
            </a:r>
          </a:p>
          <a:p>
            <a:pPr marL="0" indent="0">
              <a:lnSpc>
                <a:spcPct val="100000"/>
              </a:lnSpc>
              <a:spcBef>
                <a:spcPts val="150"/>
              </a:spcBef>
              <a:buNone/>
            </a:pPr>
            <a:r>
              <a:rPr lang="en-GB" sz="800" dirty="0"/>
              <a:t>Key Ways of Preventing Sharps</a:t>
            </a:r>
          </a:p>
          <a:p>
            <a:pPr marL="0" indent="0">
              <a:lnSpc>
                <a:spcPct val="100000"/>
              </a:lnSpc>
              <a:spcBef>
                <a:spcPts val="150"/>
              </a:spcBef>
              <a:buNone/>
            </a:pPr>
            <a:r>
              <a:rPr lang="en-GB" sz="800" dirty="0"/>
              <a:t>&amp; Needlestick Injuries 			63</a:t>
            </a:r>
          </a:p>
          <a:p>
            <a:pPr marL="0" indent="0">
              <a:lnSpc>
                <a:spcPct val="100000"/>
              </a:lnSpc>
              <a:spcBef>
                <a:spcPts val="150"/>
              </a:spcBef>
              <a:buNone/>
            </a:pPr>
            <a:r>
              <a:rPr lang="en-GB" sz="800" dirty="0"/>
              <a:t>Shift checklist 				64</a:t>
            </a:r>
          </a:p>
          <a:p>
            <a:pPr marL="0" indent="0">
              <a:lnSpc>
                <a:spcPct val="100000"/>
              </a:lnSpc>
              <a:spcBef>
                <a:spcPts val="150"/>
              </a:spcBef>
              <a:buNone/>
            </a:pPr>
            <a:r>
              <a:rPr lang="en-GB" sz="800" dirty="0"/>
              <a:t>Contact details for regulators		66</a:t>
            </a:r>
          </a:p>
          <a:p>
            <a:pPr marL="0" indent="0">
              <a:lnSpc>
                <a:spcPct val="100000"/>
              </a:lnSpc>
              <a:spcBef>
                <a:spcPts val="150"/>
              </a:spcBef>
              <a:buNone/>
            </a:pPr>
            <a:r>
              <a:rPr lang="en-GB" sz="800" dirty="0"/>
              <a:t>HCPC, GMC, GPhC, CQC 			66</a:t>
            </a:r>
          </a:p>
          <a:p>
            <a:pPr marL="0" indent="0">
              <a:lnSpc>
                <a:spcPct val="100000"/>
              </a:lnSpc>
              <a:spcBef>
                <a:spcPts val="150"/>
              </a:spcBef>
              <a:buNone/>
            </a:pPr>
            <a:r>
              <a:rPr lang="en-GB" sz="800" dirty="0"/>
              <a:t>REC 				67</a:t>
            </a:r>
          </a:p>
          <a:p>
            <a:pPr marL="0" indent="0">
              <a:buNone/>
            </a:pPr>
            <a:endParaRPr lang="en-GB" sz="800" dirty="0"/>
          </a:p>
        </p:txBody>
      </p:sp>
      <p:sp>
        <p:nvSpPr>
          <p:cNvPr id="7" name="Title 1">
            <a:extLst>
              <a:ext uri="{FF2B5EF4-FFF2-40B4-BE49-F238E27FC236}">
                <a16:creationId xmlns:a16="http://schemas.microsoft.com/office/drawing/2014/main" id="{687BA2E9-1844-8FB2-18DE-179DD18E2776}"/>
              </a:ext>
            </a:extLst>
          </p:cNvPr>
          <p:cNvSpPr txBox="1">
            <a:spLocks/>
          </p:cNvSpPr>
          <p:nvPr/>
        </p:nvSpPr>
        <p:spPr>
          <a:xfrm>
            <a:off x="528034" y="669073"/>
            <a:ext cx="3309870" cy="374116"/>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400" b="1" kern="1200">
                <a:solidFill>
                  <a:srgbClr val="141826"/>
                </a:solidFill>
                <a:latin typeface="Century Gothic" panose="020B0502020202020204" pitchFamily="34" charset="0"/>
                <a:ea typeface="+mj-ea"/>
                <a:cs typeface="+mj-cs"/>
              </a:defRPr>
            </a:lvl1pPr>
          </a:lstStyle>
          <a:p>
            <a:r>
              <a:rPr lang="en-GB" dirty="0"/>
              <a:t>Contents</a:t>
            </a:r>
          </a:p>
        </p:txBody>
      </p:sp>
    </p:spTree>
    <p:extLst>
      <p:ext uri="{BB962C8B-B14F-4D97-AF65-F5344CB8AC3E}">
        <p14:creationId xmlns:p14="http://schemas.microsoft.com/office/powerpoint/2010/main" val="154796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FEA90-6577-FE97-C69A-5A5265E32874}"/>
              </a:ext>
            </a:extLst>
          </p:cNvPr>
          <p:cNvSpPr>
            <a:spLocks noGrp="1"/>
          </p:cNvSpPr>
          <p:nvPr>
            <p:ph type="title"/>
          </p:nvPr>
        </p:nvSpPr>
        <p:spPr>
          <a:xfrm>
            <a:off x="528034" y="669073"/>
            <a:ext cx="3309870" cy="374116"/>
          </a:xfrm>
        </p:spPr>
        <p:txBody>
          <a:bodyPr lIns="0" tIns="0" rIns="0" bIns="0">
            <a:noAutofit/>
          </a:bodyPr>
          <a:lstStyle/>
          <a:p>
            <a:pPr algn="l"/>
            <a:r>
              <a:rPr lang="en-GB" sz="2400" dirty="0"/>
              <a:t>Introduction</a:t>
            </a:r>
          </a:p>
        </p:txBody>
      </p:sp>
      <p:sp>
        <p:nvSpPr>
          <p:cNvPr id="4" name="Text Placeholder 3">
            <a:extLst>
              <a:ext uri="{FF2B5EF4-FFF2-40B4-BE49-F238E27FC236}">
                <a16:creationId xmlns:a16="http://schemas.microsoft.com/office/drawing/2014/main" id="{B675490F-6243-ACF7-F5A5-7CBF1165AA43}"/>
              </a:ext>
            </a:extLst>
          </p:cNvPr>
          <p:cNvSpPr>
            <a:spLocks noGrp="1"/>
          </p:cNvSpPr>
          <p:nvPr>
            <p:ph type="body" sz="quarter" idx="4294967295"/>
          </p:nvPr>
        </p:nvSpPr>
        <p:spPr>
          <a:xfrm>
            <a:off x="528034" y="1275478"/>
            <a:ext cx="5885645" cy="3219249"/>
          </a:xfrm>
        </p:spPr>
        <p:txBody>
          <a:bodyPr lIns="36000" tIns="36000" rIns="36000" bIns="36000">
            <a:noAutofit/>
          </a:bodyPr>
          <a:lstStyle/>
          <a:p>
            <a:pPr marL="0" indent="0">
              <a:lnSpc>
                <a:spcPct val="100000"/>
              </a:lnSpc>
              <a:spcAft>
                <a:spcPts val="600"/>
              </a:spcAft>
              <a:buNone/>
            </a:pPr>
            <a:r>
              <a:rPr lang="en-US" sz="1600" dirty="0">
                <a:cs typeface="Calibri" panose="020F0502020204030204" pitchFamily="34" charset="0"/>
              </a:rPr>
              <a:t>Thank you for choosing to work for Bank Partners. The purpose of this handbook is to help you understand how Bank Partners operates and your role within it. It should be read in conjunction with your Terms &amp; Conditions. We are committed to providing quality service to patients and to you, therefore it is essential you </a:t>
            </a:r>
            <a:r>
              <a:rPr lang="en-US" sz="1600" dirty="0" err="1">
                <a:cs typeface="Calibri" panose="020F0502020204030204" pitchFamily="34" charset="0"/>
              </a:rPr>
              <a:t>familiarise</a:t>
            </a:r>
            <a:r>
              <a:rPr lang="en-US" sz="1600" dirty="0">
                <a:cs typeface="Calibri" panose="020F0502020204030204" pitchFamily="34" charset="0"/>
              </a:rPr>
              <a:t> yourself with the contents of this handbook. Please keep this booklet as you may find the information useful as a source of reference now and whilst you are working for Bank Partners. If any of the sections are unclear, or if you have any questions, please contact Bank Partners. When you join us, we will also provide you with all the information you need about your pay and other benefits. </a:t>
            </a:r>
          </a:p>
        </p:txBody>
      </p:sp>
      <p:sp>
        <p:nvSpPr>
          <p:cNvPr id="9" name="Title 1">
            <a:extLst>
              <a:ext uri="{FF2B5EF4-FFF2-40B4-BE49-F238E27FC236}">
                <a16:creationId xmlns:a16="http://schemas.microsoft.com/office/drawing/2014/main" id="{405A2D29-0E73-0127-2E5C-72D9C08493CF}"/>
              </a:ext>
            </a:extLst>
          </p:cNvPr>
          <p:cNvSpPr txBox="1">
            <a:spLocks/>
          </p:cNvSpPr>
          <p:nvPr/>
        </p:nvSpPr>
        <p:spPr>
          <a:xfrm>
            <a:off x="528033" y="4953000"/>
            <a:ext cx="5885645" cy="2105722"/>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2400" b="1" kern="1200">
                <a:solidFill>
                  <a:srgbClr val="141826"/>
                </a:solidFill>
                <a:latin typeface="Century Gothic" panose="020B0502020202020204" pitchFamily="34" charset="0"/>
                <a:ea typeface="+mj-ea"/>
                <a:cs typeface="+mj-cs"/>
              </a:defRPr>
            </a:lvl1pPr>
          </a:lstStyle>
          <a:p>
            <a:pPr>
              <a:spcAft>
                <a:spcPts val="600"/>
              </a:spcAft>
            </a:pPr>
            <a:r>
              <a:rPr lang="en-GB" sz="1600" dirty="0"/>
              <a:t>The Bank Partners commitment</a:t>
            </a:r>
          </a:p>
          <a:p>
            <a:r>
              <a:rPr lang="en-US" sz="1400" b="0" dirty="0">
                <a:cs typeface="Calibri" panose="020F0502020204030204" pitchFamily="34" charset="0"/>
              </a:rPr>
              <a:t>Bank Partners aims to provide you with quality shifts in your chosen specialty, offering a variety of work in the NHS to suit your needs. Whether you wish to work an occasional shift or full time hours, we will aim to offer you work to fit in with your professional and social life. Visit us at </a:t>
            </a:r>
            <a:r>
              <a:rPr lang="en-US" sz="1400" b="0" dirty="0" err="1">
                <a:cs typeface="Calibri" panose="020F0502020204030204" pitchFamily="34" charset="0"/>
                <a:hlinkClick r:id="rId3"/>
              </a:rPr>
              <a:t>www.bankpartners.co.uk</a:t>
            </a:r>
            <a:r>
              <a:rPr lang="en-US" sz="1400" b="0" dirty="0">
                <a:cs typeface="Calibri" panose="020F0502020204030204" pitchFamily="34" charset="0"/>
                <a:hlinkClick r:id="rId3"/>
              </a:rPr>
              <a:t> </a:t>
            </a:r>
            <a:r>
              <a:rPr lang="en-US" sz="1400" b="0" dirty="0">
                <a:cs typeface="Calibri" panose="020F0502020204030204" pitchFamily="34" charset="0"/>
              </a:rPr>
              <a:t>for the latest jobs or contact us using the details below. We hope that you enjoy working with Bank Partners.</a:t>
            </a:r>
          </a:p>
          <a:p>
            <a:endParaRPr lang="en-GB" sz="1600" dirty="0"/>
          </a:p>
        </p:txBody>
      </p:sp>
    </p:spTree>
    <p:extLst>
      <p:ext uri="{BB962C8B-B14F-4D97-AF65-F5344CB8AC3E}">
        <p14:creationId xmlns:p14="http://schemas.microsoft.com/office/powerpoint/2010/main" val="1005272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FEA90-6577-FE97-C69A-5A5265E32874}"/>
              </a:ext>
            </a:extLst>
          </p:cNvPr>
          <p:cNvSpPr>
            <a:spLocks noGrp="1"/>
          </p:cNvSpPr>
          <p:nvPr>
            <p:ph type="title"/>
          </p:nvPr>
        </p:nvSpPr>
        <p:spPr>
          <a:xfrm>
            <a:off x="528034" y="669073"/>
            <a:ext cx="3309870" cy="374116"/>
          </a:xfrm>
        </p:spPr>
        <p:txBody>
          <a:bodyPr lIns="0" tIns="0" rIns="0" bIns="0">
            <a:noAutofit/>
          </a:bodyPr>
          <a:lstStyle/>
          <a:p>
            <a:pPr algn="l"/>
            <a:r>
              <a:rPr lang="en-GB" sz="2400" dirty="0"/>
              <a:t>Contact us</a:t>
            </a:r>
          </a:p>
        </p:txBody>
      </p:sp>
      <p:sp>
        <p:nvSpPr>
          <p:cNvPr id="4" name="Text Placeholder 3">
            <a:extLst>
              <a:ext uri="{FF2B5EF4-FFF2-40B4-BE49-F238E27FC236}">
                <a16:creationId xmlns:a16="http://schemas.microsoft.com/office/drawing/2014/main" id="{B675490F-6243-ACF7-F5A5-7CBF1165AA43}"/>
              </a:ext>
            </a:extLst>
          </p:cNvPr>
          <p:cNvSpPr>
            <a:spLocks noGrp="1"/>
          </p:cNvSpPr>
          <p:nvPr>
            <p:ph type="body" sz="quarter" idx="4294967295"/>
          </p:nvPr>
        </p:nvSpPr>
        <p:spPr>
          <a:xfrm>
            <a:off x="528034" y="1275479"/>
            <a:ext cx="2795029" cy="2203702"/>
          </a:xfrm>
        </p:spPr>
        <p:txBody>
          <a:bodyPr lIns="36000" tIns="36000" rIns="36000" bIns="36000">
            <a:noAutofit/>
          </a:bodyPr>
          <a:lstStyle/>
          <a:p>
            <a:pPr marL="0" indent="0">
              <a:spcBef>
                <a:spcPts val="0"/>
              </a:spcBef>
              <a:spcAft>
                <a:spcPts val="600"/>
              </a:spcAft>
              <a:buNone/>
            </a:pPr>
            <a:r>
              <a:rPr lang="en-GB" sz="1600" b="1" dirty="0">
                <a:latin typeface="Calibri" panose="020F0502020204030204" pitchFamily="34" charset="0"/>
                <a:cs typeface="Calibri" panose="020F0502020204030204" pitchFamily="34" charset="0"/>
              </a:rPr>
              <a:t>Office location</a:t>
            </a:r>
            <a:endParaRPr lang="en-GB" sz="1600" dirty="0">
              <a:latin typeface="Calibri" panose="020F0502020204030204" pitchFamily="34" charset="0"/>
              <a:cs typeface="Calibri" panose="020F0502020204030204" pitchFamily="34" charset="0"/>
            </a:endParaRPr>
          </a:p>
          <a:p>
            <a:pPr marL="0" indent="0">
              <a:spcBef>
                <a:spcPts val="0"/>
              </a:spcBef>
              <a:buNone/>
            </a:pPr>
            <a:r>
              <a:rPr lang="en-GB" sz="1600" dirty="0">
                <a:latin typeface="Calibri" panose="020F0502020204030204" pitchFamily="34" charset="0"/>
                <a:cs typeface="Calibri" panose="020F0502020204030204" pitchFamily="34" charset="0"/>
              </a:rPr>
              <a:t>Bank Partners</a:t>
            </a:r>
          </a:p>
          <a:p>
            <a:pPr marL="0" indent="0">
              <a:spcBef>
                <a:spcPts val="0"/>
              </a:spcBef>
              <a:buNone/>
            </a:pPr>
            <a:r>
              <a:rPr lang="en-GB" sz="1600" dirty="0">
                <a:latin typeface="Calibri" panose="020F0502020204030204" pitchFamily="34" charset="0"/>
                <a:cs typeface="Calibri" panose="020F0502020204030204" pitchFamily="34" charset="0"/>
              </a:rPr>
              <a:t>4th Floor</a:t>
            </a:r>
          </a:p>
          <a:p>
            <a:pPr marL="0" indent="0">
              <a:spcBef>
                <a:spcPts val="0"/>
              </a:spcBef>
              <a:buNone/>
            </a:pPr>
            <a:r>
              <a:rPr lang="en-GB" sz="1600" dirty="0">
                <a:latin typeface="Calibri" panose="020F0502020204030204" pitchFamily="34" charset="0"/>
                <a:cs typeface="Calibri" panose="020F0502020204030204" pitchFamily="34" charset="0"/>
              </a:rPr>
              <a:t>9 Appold Street</a:t>
            </a:r>
          </a:p>
          <a:p>
            <a:pPr marL="0" indent="0">
              <a:spcBef>
                <a:spcPts val="0"/>
              </a:spcBef>
              <a:buNone/>
            </a:pPr>
            <a:r>
              <a:rPr lang="en-GB" sz="1600" dirty="0">
                <a:latin typeface="Calibri" panose="020F0502020204030204" pitchFamily="34" charset="0"/>
                <a:cs typeface="Calibri" panose="020F0502020204030204" pitchFamily="34" charset="0"/>
              </a:rPr>
              <a:t>London</a:t>
            </a:r>
          </a:p>
          <a:p>
            <a:pPr marL="0" indent="0">
              <a:spcBef>
                <a:spcPts val="0"/>
              </a:spcBef>
              <a:spcAft>
                <a:spcPts val="600"/>
              </a:spcAft>
              <a:buNone/>
            </a:pPr>
            <a:r>
              <a:rPr lang="en-GB" sz="1600" dirty="0">
                <a:latin typeface="Calibri" panose="020F0502020204030204" pitchFamily="34" charset="0"/>
                <a:cs typeface="Calibri" panose="020F0502020204030204" pitchFamily="34" charset="0"/>
              </a:rPr>
              <a:t>EC2A 2AP</a:t>
            </a:r>
          </a:p>
          <a:p>
            <a:pPr marL="0" indent="0">
              <a:spcBef>
                <a:spcPts val="0"/>
              </a:spcBef>
              <a:buNone/>
            </a:pPr>
            <a:r>
              <a:rPr lang="en-GB" sz="1600" dirty="0">
                <a:latin typeface="Calibri" panose="020F0502020204030204" pitchFamily="34" charset="0"/>
                <a:cs typeface="Calibri" panose="020F0502020204030204" pitchFamily="34" charset="0"/>
              </a:rPr>
              <a:t>Office opening hours:</a:t>
            </a:r>
          </a:p>
          <a:p>
            <a:pPr marL="0" indent="0">
              <a:spcBef>
                <a:spcPts val="0"/>
              </a:spcBef>
              <a:buNone/>
            </a:pPr>
            <a:r>
              <a:rPr lang="en-GB" sz="1600" dirty="0">
                <a:latin typeface="Calibri" panose="020F0502020204030204" pitchFamily="34" charset="0"/>
                <a:cs typeface="Calibri" panose="020F0502020204030204" pitchFamily="34" charset="0"/>
              </a:rPr>
              <a:t>06:00 – 22:00 Monday – Sunday</a:t>
            </a:r>
          </a:p>
          <a:p>
            <a:pPr marL="0" indent="0">
              <a:spcBef>
                <a:spcPts val="0"/>
              </a:spcBef>
              <a:buNone/>
            </a:pPr>
            <a:r>
              <a:rPr lang="en-GB" sz="1600" dirty="0">
                <a:latin typeface="Calibri" panose="020F0502020204030204" pitchFamily="34" charset="0"/>
                <a:cs typeface="Calibri" panose="020F0502020204030204" pitchFamily="34" charset="0"/>
              </a:rPr>
              <a:t>Email: </a:t>
            </a:r>
            <a:r>
              <a:rPr lang="en-GB" sz="1600" dirty="0" err="1">
                <a:latin typeface="Calibri" panose="020F0502020204030204" pitchFamily="34" charset="0"/>
                <a:cs typeface="Calibri" panose="020F0502020204030204" pitchFamily="34" charset="0"/>
                <a:hlinkClick r:id="rId3"/>
              </a:rPr>
              <a:t>info@bankpartners.co.uk</a:t>
            </a:r>
            <a:endParaRPr lang="en-GB" sz="1600" dirty="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405A2D29-0E73-0127-2E5C-72D9C08493CF}"/>
              </a:ext>
            </a:extLst>
          </p:cNvPr>
          <p:cNvSpPr txBox="1">
            <a:spLocks/>
          </p:cNvSpPr>
          <p:nvPr/>
        </p:nvSpPr>
        <p:spPr>
          <a:xfrm>
            <a:off x="528033" y="4047486"/>
            <a:ext cx="5616289" cy="2864006"/>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2400" b="1" kern="1200">
                <a:solidFill>
                  <a:srgbClr val="141826"/>
                </a:solidFill>
                <a:latin typeface="Century Gothic" panose="020B0502020202020204" pitchFamily="34" charset="0"/>
                <a:ea typeface="+mj-ea"/>
                <a:cs typeface="+mj-cs"/>
              </a:defRPr>
            </a:lvl1pPr>
          </a:lstStyle>
          <a:p>
            <a:pPr>
              <a:spcAft>
                <a:spcPts val="600"/>
              </a:spcAft>
            </a:pPr>
            <a:r>
              <a:rPr lang="en-GB" sz="1600" dirty="0"/>
              <a:t>Out of hours and support services</a:t>
            </a:r>
          </a:p>
          <a:p>
            <a:r>
              <a:rPr lang="en-US" sz="1400" b="0" dirty="0">
                <a:cs typeface="Calibri" panose="020F0502020204030204" pitchFamily="34" charset="0"/>
              </a:rPr>
              <a:t>Bank Partners provides workforce support 24 hours a day, 365 days a year, through a resilient, multi-tiered out-of-hours service model. Our core operations run daily from 6am to 10pm, including weekends and bank holidays, delivering comprehensive coverage that aligns seamlessly with the needs of our partner trusts. </a:t>
            </a:r>
          </a:p>
          <a:p>
            <a:endParaRPr lang="en-US" sz="1400" b="0" dirty="0">
              <a:cs typeface="Calibri" panose="020F0502020204030204" pitchFamily="34" charset="0"/>
            </a:endParaRPr>
          </a:p>
          <a:p>
            <a:r>
              <a:rPr lang="en-US" sz="1400" b="0" dirty="0">
                <a:cs typeface="Calibri" panose="020F0502020204030204" pitchFamily="34" charset="0"/>
              </a:rPr>
              <a:t>Our </a:t>
            </a:r>
            <a:r>
              <a:rPr lang="en-US" sz="1400" b="0" dirty="0" err="1">
                <a:cs typeface="Calibri" panose="020F0502020204030204" pitchFamily="34" charset="0"/>
              </a:rPr>
              <a:t>centralised</a:t>
            </a:r>
            <a:r>
              <a:rPr lang="en-US" sz="1400" b="0" dirty="0">
                <a:cs typeface="Calibri" panose="020F0502020204030204" pitchFamily="34" charset="0"/>
              </a:rPr>
              <a:t> booking function features overlapping coverage throughout the day, enabling seamless transitions between bookers. This ensures consistent client support and uninterrupted workforce management, day, and night. Outside of core hours (10pm–6am), queries are </a:t>
            </a:r>
            <a:r>
              <a:rPr lang="en-US" sz="1400" b="0" dirty="0" err="1">
                <a:cs typeface="Calibri" panose="020F0502020204030204" pitchFamily="34" charset="0"/>
              </a:rPr>
              <a:t>prioritised</a:t>
            </a:r>
            <a:r>
              <a:rPr lang="en-US" sz="1400" b="0" dirty="0">
                <a:cs typeface="Calibri" panose="020F0502020204030204" pitchFamily="34" charset="0"/>
              </a:rPr>
              <a:t>, to ensure timely and effective resolution. </a:t>
            </a:r>
          </a:p>
        </p:txBody>
      </p:sp>
      <p:sp>
        <p:nvSpPr>
          <p:cNvPr id="3" name="Text Placeholder 3">
            <a:extLst>
              <a:ext uri="{FF2B5EF4-FFF2-40B4-BE49-F238E27FC236}">
                <a16:creationId xmlns:a16="http://schemas.microsoft.com/office/drawing/2014/main" id="{705459CD-0D0E-E2EC-551E-A5ACAA751447}"/>
              </a:ext>
            </a:extLst>
          </p:cNvPr>
          <p:cNvSpPr txBox="1">
            <a:spLocks/>
          </p:cNvSpPr>
          <p:nvPr/>
        </p:nvSpPr>
        <p:spPr>
          <a:xfrm>
            <a:off x="3572317" y="1275479"/>
            <a:ext cx="2962298" cy="2426726"/>
          </a:xfrm>
          <a:prstGeom prst="rect">
            <a:avLst/>
          </a:prstGeom>
        </p:spPr>
        <p:txBody>
          <a:bodyPr vert="horz" lIns="36000" tIns="36000" rIns="36000" bIns="36000" rtlCol="0">
            <a:noAutofit/>
          </a:bodyPr>
          <a:lstStyle>
            <a:lvl1pPr marL="171450" indent="-171450" algn="l" defTabSz="685800" rtl="0" eaLnBrk="1" latinLnBrk="0" hangingPunct="1">
              <a:lnSpc>
                <a:spcPct val="90000"/>
              </a:lnSpc>
              <a:spcBef>
                <a:spcPts val="750"/>
              </a:spcBef>
              <a:buFont typeface="Arial" panose="020B0604020202020204" pitchFamily="34" charset="0"/>
              <a:buNone/>
              <a:defRPr sz="1400" kern="1200">
                <a:solidFill>
                  <a:srgbClr val="141826"/>
                </a:solidFill>
                <a:latin typeface="Century Gothic" panose="020B0502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400" kern="1200">
                <a:solidFill>
                  <a:srgbClr val="141826"/>
                </a:solidFill>
                <a:latin typeface="Century Gothic" panose="020B0502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400" kern="1200">
                <a:solidFill>
                  <a:srgbClr val="141826"/>
                </a:solidFill>
                <a:latin typeface="Century Gothic" panose="020B0502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rgbClr val="141826"/>
                </a:solidFill>
                <a:latin typeface="Century Gothic" panose="020B0502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rgbClr val="141826"/>
                </a:solidFill>
                <a:latin typeface="Century Gothic" panose="020B0502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Aft>
                <a:spcPts val="600"/>
              </a:spcAft>
            </a:pPr>
            <a:r>
              <a:rPr lang="en-GB" sz="1600" b="1" dirty="0">
                <a:latin typeface="Calibri" panose="020F0502020204030204" pitchFamily="34" charset="0"/>
                <a:cs typeface="Calibri" panose="020F0502020204030204" pitchFamily="34" charset="0"/>
              </a:rPr>
              <a:t>Bank Partners </a:t>
            </a:r>
            <a:br>
              <a:rPr lang="en-GB" sz="1600" b="1" dirty="0">
                <a:latin typeface="Calibri" panose="020F0502020204030204" pitchFamily="34" charset="0"/>
                <a:cs typeface="Calibri" panose="020F0502020204030204" pitchFamily="34" charset="0"/>
              </a:rPr>
            </a:br>
            <a:r>
              <a:rPr lang="en-GB" sz="1600" b="1" dirty="0">
                <a:latin typeface="Calibri" panose="020F0502020204030204" pitchFamily="34" charset="0"/>
                <a:cs typeface="Calibri" panose="020F0502020204030204" pitchFamily="34" charset="0"/>
              </a:rPr>
              <a:t>payroll department </a:t>
            </a:r>
          </a:p>
          <a:p>
            <a:pPr marL="0" indent="0">
              <a:spcBef>
                <a:spcPts val="0"/>
              </a:spcBef>
            </a:pPr>
            <a:r>
              <a:rPr lang="en-GB" sz="1600" dirty="0">
                <a:latin typeface="Calibri" panose="020F0502020204030204" pitchFamily="34" charset="0"/>
                <a:cs typeface="Calibri" panose="020F0502020204030204" pitchFamily="34" charset="0"/>
              </a:rPr>
              <a:t>Turnford Place</a:t>
            </a:r>
          </a:p>
          <a:p>
            <a:pPr marL="0" indent="0">
              <a:spcBef>
                <a:spcPts val="0"/>
              </a:spcBef>
            </a:pPr>
            <a:r>
              <a:rPr lang="en-GB" sz="1600" dirty="0">
                <a:latin typeface="Calibri" panose="020F0502020204030204" pitchFamily="34" charset="0"/>
                <a:cs typeface="Calibri" panose="020F0502020204030204" pitchFamily="34" charset="0"/>
              </a:rPr>
              <a:t>Great Cambridge Road</a:t>
            </a:r>
          </a:p>
          <a:p>
            <a:pPr marL="0" indent="0">
              <a:spcBef>
                <a:spcPts val="0"/>
              </a:spcBef>
            </a:pPr>
            <a:r>
              <a:rPr lang="en-GB" sz="1600" dirty="0">
                <a:latin typeface="Calibri" panose="020F0502020204030204" pitchFamily="34" charset="0"/>
                <a:cs typeface="Calibri" panose="020F0502020204030204" pitchFamily="34" charset="0"/>
              </a:rPr>
              <a:t>Turnford</a:t>
            </a:r>
          </a:p>
          <a:p>
            <a:pPr marL="0" indent="0">
              <a:spcBef>
                <a:spcPts val="0"/>
              </a:spcBef>
            </a:pPr>
            <a:r>
              <a:rPr lang="en-GB" sz="1600" dirty="0">
                <a:latin typeface="Calibri" panose="020F0502020204030204" pitchFamily="34" charset="0"/>
                <a:cs typeface="Calibri" panose="020F0502020204030204" pitchFamily="34" charset="0"/>
              </a:rPr>
              <a:t>Hertfordshire</a:t>
            </a:r>
          </a:p>
          <a:p>
            <a:pPr marL="0" indent="0">
              <a:spcBef>
                <a:spcPts val="0"/>
              </a:spcBef>
              <a:spcAft>
                <a:spcPts val="600"/>
              </a:spcAft>
            </a:pPr>
            <a:r>
              <a:rPr lang="en-GB" sz="1600" dirty="0">
                <a:latin typeface="Calibri" panose="020F0502020204030204" pitchFamily="34" charset="0"/>
                <a:cs typeface="Calibri" panose="020F0502020204030204" pitchFamily="34" charset="0"/>
              </a:rPr>
              <a:t>EN10 6NH</a:t>
            </a:r>
          </a:p>
          <a:p>
            <a:pPr marL="0" indent="0">
              <a:spcBef>
                <a:spcPts val="0"/>
              </a:spcBef>
            </a:pPr>
            <a:r>
              <a:rPr lang="en-GB" sz="1600" dirty="0">
                <a:latin typeface="Calibri" panose="020F0502020204030204" pitchFamily="34" charset="0"/>
                <a:cs typeface="Calibri" panose="020F0502020204030204" pitchFamily="34" charset="0"/>
              </a:rPr>
              <a:t>Tel: 01992 474970</a:t>
            </a:r>
          </a:p>
          <a:p>
            <a:pPr marL="0" indent="0">
              <a:spcBef>
                <a:spcPts val="0"/>
              </a:spcBef>
            </a:pPr>
            <a:r>
              <a:rPr lang="en-GB" sz="1600" dirty="0">
                <a:latin typeface="Calibri" panose="020F0502020204030204" pitchFamily="34" charset="0"/>
                <a:cs typeface="Calibri" panose="020F0502020204030204" pitchFamily="34" charset="0"/>
              </a:rPr>
              <a:t>Fax: 0333 577 3020</a:t>
            </a:r>
          </a:p>
          <a:p>
            <a:pPr marL="0" indent="0">
              <a:spcBef>
                <a:spcPts val="0"/>
              </a:spcBef>
              <a:spcAft>
                <a:spcPts val="600"/>
              </a:spcAft>
            </a:pPr>
            <a:r>
              <a:rPr lang="en-GB" sz="1600" dirty="0">
                <a:latin typeface="Calibri" panose="020F0502020204030204" pitchFamily="34" charset="0"/>
                <a:cs typeface="Calibri" panose="020F0502020204030204" pitchFamily="34" charset="0"/>
              </a:rPr>
              <a:t>Email: </a:t>
            </a:r>
            <a:r>
              <a:rPr lang="en-GB" sz="1600" dirty="0" err="1">
                <a:latin typeface="Calibri" panose="020F0502020204030204" pitchFamily="34" charset="0"/>
                <a:cs typeface="Calibri" panose="020F0502020204030204" pitchFamily="34" charset="0"/>
                <a:hlinkClick r:id="rId4"/>
              </a:rPr>
              <a:t>Bankpayroll@pulsejobs.com</a:t>
            </a:r>
            <a:endParaRPr lang="en-GB" sz="1600" dirty="0">
              <a:latin typeface="Calibri" panose="020F0502020204030204" pitchFamily="34" charset="0"/>
              <a:cs typeface="Calibri" panose="020F0502020204030204" pitchFamily="34" charset="0"/>
            </a:endParaRPr>
          </a:p>
          <a:p>
            <a:pPr marL="0" indent="0">
              <a:spcAft>
                <a:spcPts val="600"/>
              </a:spcAft>
            </a:pPr>
            <a:endParaRPr lang="en-GB" sz="1600" dirty="0">
              <a:latin typeface="Calibri" panose="020F0502020204030204" pitchFamily="34" charset="0"/>
              <a:cs typeface="Calibri" panose="020F0502020204030204" pitchFamily="34" charset="0"/>
            </a:endParaRPr>
          </a:p>
          <a:p>
            <a:pPr marL="0" indent="0"/>
            <a:endParaRPr lang="en-GB" sz="1600" dirty="0">
              <a:latin typeface="Calibri" panose="020F0502020204030204" pitchFamily="34" charset="0"/>
              <a:cs typeface="Calibri" panose="020F0502020204030204" pitchFamily="34" charset="0"/>
            </a:endParaRPr>
          </a:p>
          <a:p>
            <a:pPr marL="0" indent="0"/>
            <a:endParaRPr lang="en-GB" sz="1600" dirty="0">
              <a:latin typeface="Calibri" panose="020F0502020204030204" pitchFamily="34" charset="0"/>
              <a:cs typeface="Calibri" panose="020F0502020204030204" pitchFamily="34" charset="0"/>
            </a:endParaRPr>
          </a:p>
          <a:p>
            <a:pPr marL="0" indent="0">
              <a:spcAft>
                <a:spcPts val="600"/>
              </a:spcAft>
            </a:pPr>
            <a:endParaRPr lang="en-GB"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83002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FEA90-6577-FE97-C69A-5A5265E32874}"/>
              </a:ext>
            </a:extLst>
          </p:cNvPr>
          <p:cNvSpPr>
            <a:spLocks noGrp="1"/>
          </p:cNvSpPr>
          <p:nvPr>
            <p:ph type="title"/>
          </p:nvPr>
        </p:nvSpPr>
        <p:spPr>
          <a:xfrm>
            <a:off x="528034" y="669073"/>
            <a:ext cx="3309870" cy="374116"/>
          </a:xfrm>
        </p:spPr>
        <p:txBody>
          <a:bodyPr lIns="0" tIns="0" rIns="0" bIns="0">
            <a:noAutofit/>
          </a:bodyPr>
          <a:lstStyle/>
          <a:p>
            <a:pPr algn="l"/>
            <a:r>
              <a:rPr lang="en-GB" sz="2400" dirty="0"/>
              <a:t>Before you start</a:t>
            </a:r>
          </a:p>
        </p:txBody>
      </p:sp>
      <p:sp>
        <p:nvSpPr>
          <p:cNvPr id="7" name="Title 1">
            <a:extLst>
              <a:ext uri="{FF2B5EF4-FFF2-40B4-BE49-F238E27FC236}">
                <a16:creationId xmlns:a16="http://schemas.microsoft.com/office/drawing/2014/main" id="{E4E162BC-9D6C-6C61-5159-AC0B42B9C031}"/>
              </a:ext>
            </a:extLst>
          </p:cNvPr>
          <p:cNvSpPr txBox="1">
            <a:spLocks/>
          </p:cNvSpPr>
          <p:nvPr/>
        </p:nvSpPr>
        <p:spPr>
          <a:xfrm>
            <a:off x="528033" y="1275479"/>
            <a:ext cx="5616289" cy="2226004"/>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400" b="1" kern="1200">
                <a:solidFill>
                  <a:srgbClr val="141826"/>
                </a:solidFill>
                <a:latin typeface="Century Gothic" panose="020B0502020202020204" pitchFamily="34" charset="0"/>
                <a:ea typeface="+mj-ea"/>
                <a:cs typeface="+mj-cs"/>
              </a:defRPr>
            </a:lvl1pPr>
          </a:lstStyle>
          <a:p>
            <a:pPr>
              <a:spcAft>
                <a:spcPts val="600"/>
              </a:spcAft>
            </a:pPr>
            <a:r>
              <a:rPr lang="en-US" sz="1600" dirty="0"/>
              <a:t>Pre-employment screening</a:t>
            </a:r>
            <a:endParaRPr lang="en-US" sz="1400" b="0" dirty="0">
              <a:cs typeface="Calibri" panose="020F0502020204030204" pitchFamily="34" charset="0"/>
            </a:endParaRPr>
          </a:p>
          <a:p>
            <a:r>
              <a:rPr lang="en-US" sz="1400" b="0" dirty="0">
                <a:cs typeface="Calibri" panose="020F0502020204030204" pitchFamily="34" charset="0"/>
              </a:rPr>
              <a:t>Before we are able to place you on assignment, and before your engagement with us commences, we carry out pre-employment checks to verify that each worker has in place all relevant qualifications and accreditations, that you meet our requirements in terms of any required compliance, and to ascertain clinical competence. In addition to the pre-employment checks, compliance checks to ascertain clinical competence will be redone at the start of each assignment and may also be done during assignment if that is required.</a:t>
            </a:r>
          </a:p>
          <a:p>
            <a:endParaRPr lang="en-US" sz="1400" b="0" dirty="0">
              <a:cs typeface="Calibri" panose="020F0502020204030204" pitchFamily="34" charset="0"/>
            </a:endParaRPr>
          </a:p>
          <a:p>
            <a:pPr marL="285750" indent="-285750">
              <a:buFont typeface="Arial" panose="020B0604020202020204" pitchFamily="34" charset="0"/>
              <a:buChar char="•"/>
            </a:pPr>
            <a:endParaRPr lang="en-US" sz="1400" b="0" dirty="0">
              <a:cs typeface="Calibri" panose="020F0502020204030204" pitchFamily="34" charset="0"/>
            </a:endParaRPr>
          </a:p>
          <a:p>
            <a:pPr marL="285750" indent="-285750">
              <a:buFont typeface="Arial" panose="020B0604020202020204" pitchFamily="34" charset="0"/>
              <a:buChar char="•"/>
            </a:pPr>
            <a:endParaRPr lang="en-US" sz="1400" b="0" dirty="0">
              <a:cs typeface="Calibri" panose="020F0502020204030204" pitchFamily="34" charset="0"/>
            </a:endParaRPr>
          </a:p>
          <a:p>
            <a:pPr marL="285750" indent="-285750">
              <a:buFont typeface="Arial" panose="020B0604020202020204" pitchFamily="34" charset="0"/>
              <a:buChar char="•"/>
            </a:pPr>
            <a:endParaRPr lang="en-US" sz="1400" b="0" dirty="0">
              <a:cs typeface="Calibri" panose="020F0502020204030204" pitchFamily="34" charset="0"/>
            </a:endParaRPr>
          </a:p>
          <a:p>
            <a:endParaRPr lang="en-US" sz="1400" b="0" dirty="0">
              <a:cs typeface="Calibri" panose="020F0502020204030204" pitchFamily="34" charset="0"/>
            </a:endParaRPr>
          </a:p>
        </p:txBody>
      </p:sp>
      <p:sp>
        <p:nvSpPr>
          <p:cNvPr id="12" name="TextBox 11">
            <a:extLst>
              <a:ext uri="{FF2B5EF4-FFF2-40B4-BE49-F238E27FC236}">
                <a16:creationId xmlns:a16="http://schemas.microsoft.com/office/drawing/2014/main" id="{60CDB2AC-829C-7618-F822-35B92A74E416}"/>
              </a:ext>
            </a:extLst>
          </p:cNvPr>
          <p:cNvSpPr txBox="1"/>
          <p:nvPr/>
        </p:nvSpPr>
        <p:spPr>
          <a:xfrm>
            <a:off x="528034" y="3967246"/>
            <a:ext cx="5786140" cy="3601308"/>
          </a:xfrm>
          <a:prstGeom prst="rect">
            <a:avLst/>
          </a:prstGeom>
          <a:noFill/>
        </p:spPr>
        <p:txBody>
          <a:bodyPr wrap="square" lIns="0" tIns="0" rIns="0" numCol="2" spcCol="360000">
            <a:noAutofit/>
          </a:bodyPr>
          <a:lstStyle/>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As part of the pre-employment checking process, we are required to carry out the following compliance checks: </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DBS check</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ID and x2 acceptable proofs of address</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Overseas police check (if you have been out of the UK for more than 6 months within the last 5 years)</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Photo</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CV covering full work history</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Up to 3 years’ referencing</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Right to Work documents (Passport, </a:t>
            </a:r>
            <a:r>
              <a:rPr lang="en-GB" sz="1400" dirty="0" err="1">
                <a:latin typeface="Century Gothic" panose="020B0502020202020204" pitchFamily="34" charset="0"/>
              </a:rPr>
              <a:t>eVisa</a:t>
            </a:r>
            <a:r>
              <a:rPr lang="en-GB" sz="1400" dirty="0">
                <a:latin typeface="Century Gothic" panose="020B0502020202020204" pitchFamily="34" charset="0"/>
              </a:rPr>
              <a:t>, share codes for accredited Home Office checks)</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Interview</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IELTS competence</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Agreeing to the bank terms and conditions</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NMC/GMC/HCPC/GPhC check</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Qualification certificate</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Professional indemnity insurance</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Occupational health clearance</a:t>
            </a:r>
          </a:p>
        </p:txBody>
      </p:sp>
      <p:sp>
        <p:nvSpPr>
          <p:cNvPr id="14" name="TextBox 13">
            <a:extLst>
              <a:ext uri="{FF2B5EF4-FFF2-40B4-BE49-F238E27FC236}">
                <a16:creationId xmlns:a16="http://schemas.microsoft.com/office/drawing/2014/main" id="{06CBE407-2E70-F15D-3389-74193FFF2D83}"/>
              </a:ext>
            </a:extLst>
          </p:cNvPr>
          <p:cNvSpPr txBox="1"/>
          <p:nvPr/>
        </p:nvSpPr>
        <p:spPr>
          <a:xfrm>
            <a:off x="620404" y="3611254"/>
            <a:ext cx="3125129" cy="246221"/>
          </a:xfrm>
          <a:prstGeom prst="rect">
            <a:avLst/>
          </a:prstGeom>
          <a:noFill/>
        </p:spPr>
        <p:txBody>
          <a:bodyPr wrap="square" lIns="0" tIns="0" rIns="0" bIns="0">
            <a:spAutoFit/>
          </a:bodyPr>
          <a:lstStyle/>
          <a:p>
            <a:pPr>
              <a:spcAft>
                <a:spcPts val="600"/>
              </a:spcAft>
            </a:pPr>
            <a:r>
              <a:rPr lang="en-GB" sz="1600" b="1" dirty="0">
                <a:solidFill>
                  <a:srgbClr val="141826"/>
                </a:solidFill>
                <a:latin typeface="Century Gothic" panose="020B0502020202020204" pitchFamily="34" charset="0"/>
                <a:ea typeface="+mj-ea"/>
                <a:cs typeface="+mj-cs"/>
              </a:rPr>
              <a:t>Required compliance checks</a:t>
            </a:r>
          </a:p>
        </p:txBody>
      </p:sp>
    </p:spTree>
    <p:extLst>
      <p:ext uri="{BB962C8B-B14F-4D97-AF65-F5344CB8AC3E}">
        <p14:creationId xmlns:p14="http://schemas.microsoft.com/office/powerpoint/2010/main" val="3824359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FEA90-6577-FE97-C69A-5A5265E32874}"/>
              </a:ext>
            </a:extLst>
          </p:cNvPr>
          <p:cNvSpPr>
            <a:spLocks noGrp="1"/>
          </p:cNvSpPr>
          <p:nvPr>
            <p:ph type="title"/>
          </p:nvPr>
        </p:nvSpPr>
        <p:spPr>
          <a:xfrm>
            <a:off x="528034" y="669073"/>
            <a:ext cx="3309870" cy="374116"/>
          </a:xfrm>
        </p:spPr>
        <p:txBody>
          <a:bodyPr lIns="0" tIns="0" rIns="0" bIns="0">
            <a:noAutofit/>
          </a:bodyPr>
          <a:lstStyle/>
          <a:p>
            <a:pPr algn="l"/>
            <a:r>
              <a:rPr lang="en-GB" sz="2400" dirty="0"/>
              <a:t>Before you start</a:t>
            </a:r>
          </a:p>
        </p:txBody>
      </p:sp>
      <p:sp>
        <p:nvSpPr>
          <p:cNvPr id="7" name="Title 1">
            <a:extLst>
              <a:ext uri="{FF2B5EF4-FFF2-40B4-BE49-F238E27FC236}">
                <a16:creationId xmlns:a16="http://schemas.microsoft.com/office/drawing/2014/main" id="{E4E162BC-9D6C-6C61-5159-AC0B42B9C031}"/>
              </a:ext>
            </a:extLst>
          </p:cNvPr>
          <p:cNvSpPr txBox="1">
            <a:spLocks/>
          </p:cNvSpPr>
          <p:nvPr/>
        </p:nvSpPr>
        <p:spPr>
          <a:xfrm>
            <a:off x="528034" y="1275479"/>
            <a:ext cx="5304876" cy="851704"/>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400" b="1" kern="1200">
                <a:solidFill>
                  <a:srgbClr val="141826"/>
                </a:solidFill>
                <a:latin typeface="Century Gothic" panose="020B0502020202020204" pitchFamily="34" charset="0"/>
                <a:ea typeface="+mj-ea"/>
                <a:cs typeface="+mj-cs"/>
              </a:defRPr>
            </a:lvl1pPr>
          </a:lstStyle>
          <a:p>
            <a:pPr>
              <a:spcAft>
                <a:spcPts val="600"/>
              </a:spcAft>
            </a:pPr>
            <a:r>
              <a:rPr lang="en-US" sz="1600" dirty="0"/>
              <a:t>Evidence of relevant training and competency</a:t>
            </a:r>
          </a:p>
          <a:p>
            <a:r>
              <a:rPr lang="en-US" sz="1400" b="0" dirty="0">
                <a:cs typeface="Calibri" panose="020F0502020204030204" pitchFamily="34" charset="0"/>
              </a:rPr>
              <a:t>It is a pre-employment screening requirement that you provide Bank Partners with documented evidence of training or competence undertaken within the last 12 months in:</a:t>
            </a:r>
          </a:p>
          <a:p>
            <a:pPr marL="285750" indent="-285750">
              <a:buFont typeface="Arial" panose="020B0604020202020204" pitchFamily="34" charset="0"/>
              <a:buChar char="•"/>
            </a:pPr>
            <a:endParaRPr lang="en-US" sz="1400" b="0" dirty="0">
              <a:cs typeface="Calibri" panose="020F0502020204030204" pitchFamily="34" charset="0"/>
            </a:endParaRPr>
          </a:p>
          <a:p>
            <a:pPr marL="285750" indent="-285750">
              <a:buFont typeface="Arial" panose="020B0604020202020204" pitchFamily="34" charset="0"/>
              <a:buChar char="•"/>
            </a:pPr>
            <a:endParaRPr lang="en-US" sz="1400" b="0" dirty="0">
              <a:cs typeface="Calibri" panose="020F0502020204030204" pitchFamily="34" charset="0"/>
            </a:endParaRPr>
          </a:p>
          <a:p>
            <a:pPr marL="285750" indent="-285750">
              <a:buFont typeface="Arial" panose="020B0604020202020204" pitchFamily="34" charset="0"/>
              <a:buChar char="•"/>
            </a:pPr>
            <a:endParaRPr lang="en-US" sz="1400" b="0" dirty="0">
              <a:cs typeface="Calibri" panose="020F0502020204030204" pitchFamily="34" charset="0"/>
            </a:endParaRPr>
          </a:p>
          <a:p>
            <a:endParaRPr lang="en-US" sz="1400" b="0" dirty="0">
              <a:cs typeface="Calibri" panose="020F0502020204030204" pitchFamily="34" charset="0"/>
            </a:endParaRPr>
          </a:p>
        </p:txBody>
      </p:sp>
      <p:sp>
        <p:nvSpPr>
          <p:cNvPr id="12" name="TextBox 11">
            <a:extLst>
              <a:ext uri="{FF2B5EF4-FFF2-40B4-BE49-F238E27FC236}">
                <a16:creationId xmlns:a16="http://schemas.microsoft.com/office/drawing/2014/main" id="{60CDB2AC-829C-7618-F822-35B92A74E416}"/>
              </a:ext>
            </a:extLst>
          </p:cNvPr>
          <p:cNvSpPr txBox="1"/>
          <p:nvPr/>
        </p:nvSpPr>
        <p:spPr>
          <a:xfrm>
            <a:off x="528034" y="2359474"/>
            <a:ext cx="5786140" cy="2385782"/>
          </a:xfrm>
          <a:prstGeom prst="rect">
            <a:avLst/>
          </a:prstGeom>
          <a:noFill/>
        </p:spPr>
        <p:txBody>
          <a:bodyPr wrap="square" lIns="0" tIns="0" rIns="0" numCol="2" spcCol="360000">
            <a:noAutofit/>
          </a:bodyPr>
          <a:lstStyle/>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Basic Life Support</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Manual Handling</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Health &amp; Safety</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Safeguarding Adults Level 2 or 3</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Safeguarding Children Level 2 or 3</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Equality &amp; Diversity</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Lone Worker</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Radicalisation Prevention</a:t>
            </a:r>
          </a:p>
          <a:p>
            <a:pPr marL="285750" indent="-285750">
              <a:spcAft>
                <a:spcPts val="200"/>
              </a:spcAft>
              <a:buClr>
                <a:srgbClr val="0999E9"/>
              </a:buClr>
              <a:buFont typeface="Arial" panose="020B0604020202020204" pitchFamily="34" charset="0"/>
              <a:buChar char="•"/>
            </a:pPr>
            <a:endParaRPr lang="en-GB" sz="1400" dirty="0">
              <a:latin typeface="Century Gothic" panose="020B0502020202020204" pitchFamily="34" charset="0"/>
            </a:endParaRPr>
          </a:p>
          <a:p>
            <a:pPr marL="285750" indent="-285750">
              <a:spcAft>
                <a:spcPts val="200"/>
              </a:spcAft>
              <a:buClr>
                <a:srgbClr val="0999E9"/>
              </a:buClr>
              <a:buFont typeface="Arial" panose="020B0604020202020204" pitchFamily="34" charset="0"/>
              <a:buChar char="•"/>
            </a:pPr>
            <a:endParaRPr lang="en-GB" sz="1400" dirty="0">
              <a:latin typeface="Century Gothic" panose="020B0502020202020204" pitchFamily="34" charset="0"/>
            </a:endParaRPr>
          </a:p>
          <a:p>
            <a:pPr marL="285750" indent="-285750">
              <a:spcAft>
                <a:spcPts val="200"/>
              </a:spcAft>
              <a:buClr>
                <a:srgbClr val="0999E9"/>
              </a:buClr>
              <a:buFont typeface="Arial" panose="020B0604020202020204" pitchFamily="34" charset="0"/>
              <a:buChar char="•"/>
            </a:pPr>
            <a:endParaRPr lang="en-GB" sz="1400" dirty="0">
              <a:latin typeface="Century Gothic" panose="020B0502020202020204" pitchFamily="34" charset="0"/>
            </a:endParaRPr>
          </a:p>
          <a:p>
            <a:pPr marL="285750" indent="-285750">
              <a:spcAft>
                <a:spcPts val="200"/>
              </a:spcAft>
              <a:buClr>
                <a:srgbClr val="0999E9"/>
              </a:buClr>
              <a:buFont typeface="Arial" panose="020B0604020202020204" pitchFamily="34" charset="0"/>
              <a:buChar char="•"/>
            </a:pPr>
            <a:endParaRPr lang="en-GB" sz="1400" dirty="0">
              <a:latin typeface="Century Gothic" panose="020B0502020202020204" pitchFamily="34" charset="0"/>
            </a:endParaRPr>
          </a:p>
          <a:p>
            <a:pPr marL="285750" indent="-285750">
              <a:spcAft>
                <a:spcPts val="200"/>
              </a:spcAft>
              <a:buClr>
                <a:srgbClr val="0999E9"/>
              </a:buClr>
              <a:buFont typeface="Arial" panose="020B0604020202020204" pitchFamily="34" charset="0"/>
              <a:buChar char="•"/>
            </a:pPr>
            <a:endParaRPr lang="en-GB" sz="1400" dirty="0">
              <a:latin typeface="Century Gothic" panose="020B0502020202020204" pitchFamily="34" charset="0"/>
            </a:endParaRPr>
          </a:p>
          <a:p>
            <a:pPr marL="285750" indent="-285750">
              <a:spcAft>
                <a:spcPts val="200"/>
              </a:spcAft>
              <a:buClr>
                <a:srgbClr val="0999E9"/>
              </a:buClr>
              <a:buFont typeface="Arial" panose="020B0604020202020204" pitchFamily="34" charset="0"/>
              <a:buChar char="•"/>
            </a:pPr>
            <a:endParaRPr lang="en-GB" sz="1400" dirty="0">
              <a:latin typeface="Century Gothic" panose="020B0502020202020204" pitchFamily="34" charset="0"/>
            </a:endParaRP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Counter Fraud</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Conflict Resolution</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Information Governance</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Complaints</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Fire Safety</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PPE Donning &amp; Doffing</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Autism Awareness</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Any further training relevant to your role</a:t>
            </a:r>
          </a:p>
          <a:p>
            <a:pPr marL="285750" indent="-285750">
              <a:spcAft>
                <a:spcPts val="200"/>
              </a:spcAft>
              <a:buFont typeface="Arial" panose="020B0604020202020204" pitchFamily="34" charset="0"/>
              <a:buChar char="•"/>
            </a:pPr>
            <a:endParaRPr lang="en-GB" sz="1400" dirty="0">
              <a:latin typeface="Century Gothic" panose="020B0502020202020204" pitchFamily="34" charset="0"/>
            </a:endParaRPr>
          </a:p>
          <a:p>
            <a:pPr marL="285750" indent="-285750">
              <a:spcAft>
                <a:spcPts val="200"/>
              </a:spcAft>
              <a:buFont typeface="Arial" panose="020B0604020202020204" pitchFamily="34" charset="0"/>
              <a:buChar char="•"/>
            </a:pPr>
            <a:endParaRPr lang="en-GB" sz="1400" dirty="0">
              <a:latin typeface="Century Gothic" panose="020B0502020202020204" pitchFamily="34" charset="0"/>
            </a:endParaRPr>
          </a:p>
          <a:p>
            <a:pPr marL="285750" indent="-285750">
              <a:spcAft>
                <a:spcPts val="200"/>
              </a:spcAft>
              <a:buFont typeface="Arial" panose="020B0604020202020204" pitchFamily="34" charset="0"/>
              <a:buChar char="•"/>
            </a:pPr>
            <a:endParaRPr lang="en-GB" sz="1400" dirty="0">
              <a:latin typeface="Century Gothic" panose="020B0502020202020204" pitchFamily="34" charset="0"/>
            </a:endParaRPr>
          </a:p>
          <a:p>
            <a:pPr marL="285750" indent="-285750">
              <a:spcAft>
                <a:spcPts val="200"/>
              </a:spcAft>
              <a:buFont typeface="Arial" panose="020B0604020202020204" pitchFamily="34" charset="0"/>
              <a:buChar char="•"/>
            </a:pPr>
            <a:endParaRPr lang="en-GB" sz="1400" dirty="0">
              <a:latin typeface="Century Gothic" panose="020B0502020202020204" pitchFamily="34" charset="0"/>
            </a:endParaRPr>
          </a:p>
          <a:p>
            <a:pPr marL="285750" indent="-285750">
              <a:spcAft>
                <a:spcPts val="200"/>
              </a:spcAft>
              <a:buFont typeface="Arial" panose="020B0604020202020204" pitchFamily="34" charset="0"/>
              <a:buChar char="•"/>
            </a:pPr>
            <a:endParaRPr lang="en-GB" sz="1400" dirty="0">
              <a:latin typeface="Century Gothic" panose="020B0502020202020204" pitchFamily="34" charset="0"/>
            </a:endParaRPr>
          </a:p>
          <a:p>
            <a:pPr marL="285750" indent="-285750">
              <a:spcAft>
                <a:spcPts val="200"/>
              </a:spcAft>
              <a:buFont typeface="Arial" panose="020B0604020202020204" pitchFamily="34" charset="0"/>
              <a:buChar char="•"/>
            </a:pPr>
            <a:endParaRPr lang="en-GB" sz="1400" dirty="0">
              <a:latin typeface="Century Gothic" panose="020B0502020202020204" pitchFamily="34" charset="0"/>
            </a:endParaRPr>
          </a:p>
          <a:p>
            <a:pPr marL="285750" indent="-285750">
              <a:spcAft>
                <a:spcPts val="200"/>
              </a:spcAft>
              <a:buFont typeface="Arial" panose="020B0604020202020204" pitchFamily="34" charset="0"/>
              <a:buChar char="•"/>
            </a:pPr>
            <a:endParaRPr lang="en-GB" sz="1400" dirty="0">
              <a:latin typeface="Century Gothic" panose="020B0502020202020204" pitchFamily="34" charset="0"/>
            </a:endParaRPr>
          </a:p>
        </p:txBody>
      </p:sp>
      <p:sp>
        <p:nvSpPr>
          <p:cNvPr id="3" name="Title 1">
            <a:extLst>
              <a:ext uri="{FF2B5EF4-FFF2-40B4-BE49-F238E27FC236}">
                <a16:creationId xmlns:a16="http://schemas.microsoft.com/office/drawing/2014/main" id="{B8D8D9B7-F49F-E609-1097-9EB763CD7F7D}"/>
              </a:ext>
            </a:extLst>
          </p:cNvPr>
          <p:cNvSpPr txBox="1">
            <a:spLocks/>
          </p:cNvSpPr>
          <p:nvPr/>
        </p:nvSpPr>
        <p:spPr>
          <a:xfrm>
            <a:off x="528033" y="4952328"/>
            <a:ext cx="5882391" cy="3229145"/>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400" b="1" kern="1200">
                <a:solidFill>
                  <a:srgbClr val="141826"/>
                </a:solidFill>
                <a:latin typeface="Century Gothic" panose="020B0502020202020204" pitchFamily="34" charset="0"/>
                <a:ea typeface="+mj-ea"/>
                <a:cs typeface="+mj-cs"/>
              </a:defRPr>
            </a:lvl1pPr>
          </a:lstStyle>
          <a:p>
            <a:r>
              <a:rPr lang="en-US" sz="1400" b="0" dirty="0">
                <a:cs typeface="Calibri" panose="020F0502020204030204" pitchFamily="34" charset="0"/>
              </a:rPr>
              <a:t>If you are unable to provide documented evidence of your training or competency, Bank Partners run regular practical workshops for Basic Life Support and Manual Handling and can provide access to the remaining courses online. Alternatively, you can choose to attend a full day via Bank Partners covering the above modules if you would prefer.</a:t>
            </a:r>
          </a:p>
          <a:p>
            <a:endParaRPr lang="en-US" sz="1400" b="0" dirty="0">
              <a:cs typeface="Calibri" panose="020F0502020204030204" pitchFamily="34" charset="0"/>
            </a:endParaRPr>
          </a:p>
          <a:p>
            <a:r>
              <a:rPr lang="en-US" sz="1400" b="0" dirty="0">
                <a:cs typeface="Calibri" panose="020F0502020204030204" pitchFamily="34" charset="0"/>
              </a:rPr>
              <a:t>Please note that attendance at any Bank Partners related training is entirely voluntary and you are not required to attend if you do not wish to do so. If you are not able to attend, you must inform us 48 hours prior to the scheduled course, as you could incur a charge to re-book. You may choose to obtain evidence through an alternative provider. If you opt to use an alternative, you will need to provide us with copies of your certificates in order for us to verify these. Please note all training is required to meet the Core Skills Training Framework.</a:t>
            </a:r>
          </a:p>
          <a:p>
            <a:endParaRPr lang="en-US" sz="1400" b="0" dirty="0">
              <a:cs typeface="Calibri" panose="020F0502020204030204" pitchFamily="34" charset="0"/>
            </a:endParaRPr>
          </a:p>
          <a:p>
            <a:endParaRPr lang="en-US" sz="1400" b="0" dirty="0">
              <a:cs typeface="Calibri" panose="020F0502020204030204" pitchFamily="34" charset="0"/>
            </a:endParaRPr>
          </a:p>
          <a:p>
            <a:endParaRPr lang="en-US" sz="1400" b="0" dirty="0">
              <a:cs typeface="Calibri" panose="020F0502020204030204" pitchFamily="34" charset="0"/>
            </a:endParaRPr>
          </a:p>
        </p:txBody>
      </p:sp>
    </p:spTree>
    <p:extLst>
      <p:ext uri="{BB962C8B-B14F-4D97-AF65-F5344CB8AC3E}">
        <p14:creationId xmlns:p14="http://schemas.microsoft.com/office/powerpoint/2010/main" val="2474289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FEA90-6577-FE97-C69A-5A5265E32874}"/>
              </a:ext>
            </a:extLst>
          </p:cNvPr>
          <p:cNvSpPr>
            <a:spLocks noGrp="1"/>
          </p:cNvSpPr>
          <p:nvPr>
            <p:ph type="title"/>
          </p:nvPr>
        </p:nvSpPr>
        <p:spPr>
          <a:xfrm>
            <a:off x="528034" y="669073"/>
            <a:ext cx="3309870" cy="374116"/>
          </a:xfrm>
        </p:spPr>
        <p:txBody>
          <a:bodyPr lIns="0" tIns="0" rIns="0" bIns="0">
            <a:noAutofit/>
          </a:bodyPr>
          <a:lstStyle/>
          <a:p>
            <a:pPr algn="l"/>
            <a:r>
              <a:rPr lang="en-GB" sz="2400" dirty="0"/>
              <a:t>Before you start</a:t>
            </a:r>
          </a:p>
        </p:txBody>
      </p:sp>
      <p:sp>
        <p:nvSpPr>
          <p:cNvPr id="7" name="Title 1">
            <a:extLst>
              <a:ext uri="{FF2B5EF4-FFF2-40B4-BE49-F238E27FC236}">
                <a16:creationId xmlns:a16="http://schemas.microsoft.com/office/drawing/2014/main" id="{E4E162BC-9D6C-6C61-5159-AC0B42B9C031}"/>
              </a:ext>
            </a:extLst>
          </p:cNvPr>
          <p:cNvSpPr txBox="1">
            <a:spLocks/>
          </p:cNvSpPr>
          <p:nvPr/>
        </p:nvSpPr>
        <p:spPr>
          <a:xfrm>
            <a:off x="528034" y="1275479"/>
            <a:ext cx="5815014" cy="5288950"/>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400" b="1" kern="1200">
                <a:solidFill>
                  <a:srgbClr val="141826"/>
                </a:solidFill>
                <a:latin typeface="Century Gothic" panose="020B0502020202020204" pitchFamily="34" charset="0"/>
                <a:ea typeface="+mj-ea"/>
                <a:cs typeface="+mj-cs"/>
              </a:defRPr>
            </a:lvl1pPr>
          </a:lstStyle>
          <a:p>
            <a:pPr>
              <a:spcAft>
                <a:spcPts val="600"/>
              </a:spcAft>
            </a:pPr>
            <a:r>
              <a:rPr lang="en-US" sz="1600" dirty="0"/>
              <a:t>Next steps following completion </a:t>
            </a:r>
            <a:br>
              <a:rPr lang="en-US" sz="1600" dirty="0"/>
            </a:br>
            <a:r>
              <a:rPr lang="en-US" sz="1600" dirty="0"/>
              <a:t>of pre-employment screening</a:t>
            </a:r>
            <a:endParaRPr lang="en-US" sz="1400" b="0" dirty="0">
              <a:cs typeface="Calibri" panose="020F0502020204030204" pitchFamily="34" charset="0"/>
            </a:endParaRPr>
          </a:p>
          <a:p>
            <a:r>
              <a:rPr lang="en-US" sz="1400" b="0" dirty="0">
                <a:cs typeface="Calibri" panose="020F0502020204030204" pitchFamily="34" charset="0"/>
              </a:rPr>
              <a:t>Please note that your engagement with us will not commence (and you are not our worker or employee), and no commitment is binding on either party unless and until: (</a:t>
            </a:r>
            <a:r>
              <a:rPr lang="en-US" sz="1400" b="0" dirty="0" err="1">
                <a:cs typeface="Calibri" panose="020F0502020204030204" pitchFamily="34" charset="0"/>
              </a:rPr>
              <a:t>i</a:t>
            </a:r>
            <a:r>
              <a:rPr lang="en-US" sz="1400" b="0" dirty="0">
                <a:cs typeface="Calibri" panose="020F0502020204030204" pitchFamily="34" charset="0"/>
              </a:rPr>
              <a:t>) we are satisfied that you have met relevant pre-employment checks and eligibility requirements (including but not limited to checking that you have appropriate evidence of training or competence in the areas set out above); and (ii) you are provided with, and have agreed to enter into, an engagement agreement. Assuming that the above conditions are met, your engagement with us will commence on the first day of the first assignment that we send you on. If you have any questions in relation to any of the above information, please contact the compliance team.</a:t>
            </a:r>
          </a:p>
          <a:p>
            <a:endParaRPr lang="en-US" sz="1400" b="0" dirty="0">
              <a:cs typeface="Calibri" panose="020F0502020204030204" pitchFamily="34" charset="0"/>
            </a:endParaRPr>
          </a:p>
          <a:p>
            <a:pPr>
              <a:spcAft>
                <a:spcPts val="600"/>
              </a:spcAft>
            </a:pPr>
            <a:r>
              <a:rPr lang="en-US" sz="1600" dirty="0"/>
              <a:t>Disclosure and Barring Service (DBS)</a:t>
            </a:r>
            <a:endParaRPr lang="en-US" sz="1400" b="0" dirty="0">
              <a:cs typeface="Calibri" panose="020F0502020204030204" pitchFamily="34" charset="0"/>
            </a:endParaRPr>
          </a:p>
          <a:p>
            <a:r>
              <a:rPr lang="en-US" sz="1400" b="0" dirty="0">
                <a:cs typeface="Calibri" panose="020F0502020204030204" pitchFamily="34" charset="0"/>
              </a:rPr>
              <a:t>We are required by law to obtain a criminal record disclosure for all bank workers who are patient-facing, which includes the barring service check, prior to your first shift with Bank Partners and again usually on an annual basis. Your recruitment partner will contact you when an update is required. If you have been outside of the UK for any period in excess of 6 months in the last 5 years, you must also provide us with a clear police check from the country of residence, dated within the last 3 months. If you did not obtain this prior to entering the UK, please contact your recruitment partner for more information. </a:t>
            </a:r>
          </a:p>
          <a:p>
            <a:pPr marL="285750" indent="-285750">
              <a:buFont typeface="Arial" panose="020B0604020202020204" pitchFamily="34" charset="0"/>
              <a:buChar char="•"/>
            </a:pPr>
            <a:endParaRPr lang="en-US" sz="1400" b="0" dirty="0">
              <a:cs typeface="Calibri" panose="020F0502020204030204" pitchFamily="34" charset="0"/>
            </a:endParaRPr>
          </a:p>
          <a:p>
            <a:endParaRPr lang="en-US" sz="1400" b="0" dirty="0">
              <a:cs typeface="Calibri" panose="020F0502020204030204" pitchFamily="34" charset="0"/>
            </a:endParaRPr>
          </a:p>
        </p:txBody>
      </p:sp>
    </p:spTree>
    <p:extLst>
      <p:ext uri="{BB962C8B-B14F-4D97-AF65-F5344CB8AC3E}">
        <p14:creationId xmlns:p14="http://schemas.microsoft.com/office/powerpoint/2010/main" val="2268024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FEA90-6577-FE97-C69A-5A5265E32874}"/>
              </a:ext>
            </a:extLst>
          </p:cNvPr>
          <p:cNvSpPr>
            <a:spLocks noGrp="1"/>
          </p:cNvSpPr>
          <p:nvPr>
            <p:ph type="title"/>
          </p:nvPr>
        </p:nvSpPr>
        <p:spPr>
          <a:xfrm>
            <a:off x="528034" y="669073"/>
            <a:ext cx="3309870" cy="374116"/>
          </a:xfrm>
        </p:spPr>
        <p:txBody>
          <a:bodyPr lIns="0" tIns="0" rIns="0" bIns="0">
            <a:noAutofit/>
          </a:bodyPr>
          <a:lstStyle/>
          <a:p>
            <a:pPr algn="l"/>
            <a:r>
              <a:rPr lang="en-GB" sz="2400" dirty="0"/>
              <a:t>Before you start</a:t>
            </a:r>
          </a:p>
        </p:txBody>
      </p:sp>
      <p:sp>
        <p:nvSpPr>
          <p:cNvPr id="7" name="Title 1">
            <a:extLst>
              <a:ext uri="{FF2B5EF4-FFF2-40B4-BE49-F238E27FC236}">
                <a16:creationId xmlns:a16="http://schemas.microsoft.com/office/drawing/2014/main" id="{E4E162BC-9D6C-6C61-5159-AC0B42B9C031}"/>
              </a:ext>
            </a:extLst>
          </p:cNvPr>
          <p:cNvSpPr txBox="1">
            <a:spLocks/>
          </p:cNvSpPr>
          <p:nvPr/>
        </p:nvSpPr>
        <p:spPr>
          <a:xfrm>
            <a:off x="528034" y="1275479"/>
            <a:ext cx="5815014" cy="803578"/>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400" b="1" kern="1200">
                <a:solidFill>
                  <a:srgbClr val="141826"/>
                </a:solidFill>
                <a:latin typeface="Century Gothic" panose="020B0502020202020204" pitchFamily="34" charset="0"/>
                <a:ea typeface="+mj-ea"/>
                <a:cs typeface="+mj-cs"/>
              </a:defRPr>
            </a:lvl1pPr>
          </a:lstStyle>
          <a:p>
            <a:r>
              <a:rPr lang="en-US" sz="1400" b="0" dirty="0">
                <a:cs typeface="Calibri" panose="020F0502020204030204" pitchFamily="34" charset="0"/>
              </a:rPr>
              <a:t>Please note that Bank Partners will not receive a copy of your DBS, therefore you may be contacted to provide a copy of your DBS to us. You will also have the opportunity to join the DBS Update Service; this means:</a:t>
            </a:r>
          </a:p>
          <a:p>
            <a:endParaRPr lang="en-US" sz="1400" b="0" dirty="0">
              <a:cs typeface="Calibri" panose="020F0502020204030204" pitchFamily="34" charset="0"/>
            </a:endParaRPr>
          </a:p>
        </p:txBody>
      </p:sp>
      <p:sp>
        <p:nvSpPr>
          <p:cNvPr id="3" name="Title 1">
            <a:extLst>
              <a:ext uri="{FF2B5EF4-FFF2-40B4-BE49-F238E27FC236}">
                <a16:creationId xmlns:a16="http://schemas.microsoft.com/office/drawing/2014/main" id="{9B1CF78E-4FF6-BDF4-2D64-08047233F912}"/>
              </a:ext>
            </a:extLst>
          </p:cNvPr>
          <p:cNvSpPr txBox="1">
            <a:spLocks/>
          </p:cNvSpPr>
          <p:nvPr/>
        </p:nvSpPr>
        <p:spPr>
          <a:xfrm>
            <a:off x="528034" y="3613742"/>
            <a:ext cx="5815014" cy="3999842"/>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400" b="1" kern="1200">
                <a:solidFill>
                  <a:srgbClr val="141826"/>
                </a:solidFill>
                <a:latin typeface="Century Gothic" panose="020B0502020202020204" pitchFamily="34" charset="0"/>
                <a:ea typeface="+mj-ea"/>
                <a:cs typeface="+mj-cs"/>
              </a:defRPr>
            </a:lvl1pPr>
          </a:lstStyle>
          <a:p>
            <a:r>
              <a:rPr lang="en-US" sz="1400" b="0" dirty="0">
                <a:cs typeface="Calibri" panose="020F0502020204030204" pitchFamily="34" charset="0"/>
              </a:rPr>
              <a:t>There is a cost of £13 per year for the online service and some conditions will apply. Speak to your recruitment partner for more information or log onto the DBS website  </a:t>
            </a:r>
            <a:r>
              <a:rPr lang="en-US" sz="1400" b="0" u="sng" dirty="0" err="1">
                <a:solidFill>
                  <a:srgbClr val="0F2F24"/>
                </a:solidFill>
                <a:cs typeface="Calibri" panose="020F0502020204030204" pitchFamily="34" charset="0"/>
                <a:hlinkClick r:id="rId3"/>
              </a:rPr>
              <a:t>www.gov.uk</a:t>
            </a:r>
            <a:r>
              <a:rPr lang="en-US" sz="1400" b="0" u="sng" dirty="0">
                <a:solidFill>
                  <a:srgbClr val="0F2F24"/>
                </a:solidFill>
                <a:cs typeface="Calibri" panose="020F0502020204030204" pitchFamily="34" charset="0"/>
                <a:hlinkClick r:id="rId3"/>
              </a:rPr>
              <a:t>/government/</a:t>
            </a:r>
            <a:r>
              <a:rPr lang="en-US" sz="1400" b="0" u="sng" dirty="0" err="1">
                <a:solidFill>
                  <a:srgbClr val="0F2F24"/>
                </a:solidFill>
                <a:cs typeface="Calibri" panose="020F0502020204030204" pitchFamily="34" charset="0"/>
                <a:hlinkClick r:id="rId3"/>
              </a:rPr>
              <a:t>organisations</a:t>
            </a:r>
            <a:r>
              <a:rPr lang="en-US" sz="1400" b="0" u="sng" dirty="0">
                <a:solidFill>
                  <a:srgbClr val="0F2F24"/>
                </a:solidFill>
                <a:cs typeface="Calibri" panose="020F0502020204030204" pitchFamily="34" charset="0"/>
                <a:hlinkClick r:id="rId3"/>
              </a:rPr>
              <a:t>/disclosure-and-barring-service.</a:t>
            </a:r>
            <a:endParaRPr lang="en-US" sz="1400" b="0" u="sng" dirty="0">
              <a:solidFill>
                <a:srgbClr val="0F2F24"/>
              </a:solidFill>
              <a:cs typeface="Calibri" panose="020F0502020204030204" pitchFamily="34" charset="0"/>
            </a:endParaRPr>
          </a:p>
          <a:p>
            <a:endParaRPr lang="en-US" sz="1400" b="0" dirty="0">
              <a:cs typeface="Calibri" panose="020F0502020204030204" pitchFamily="34" charset="0"/>
            </a:endParaRPr>
          </a:p>
          <a:p>
            <a:pPr>
              <a:spcAft>
                <a:spcPts val="600"/>
              </a:spcAft>
            </a:pPr>
            <a:r>
              <a:rPr lang="en-US" sz="1400" dirty="0">
                <a:cs typeface="Calibri" panose="020F0502020204030204" pitchFamily="34" charset="0"/>
              </a:rPr>
              <a:t>Occupational health</a:t>
            </a:r>
            <a:endParaRPr lang="en-US" sz="1400" b="0" dirty="0">
              <a:cs typeface="Calibri" panose="020F0502020204030204" pitchFamily="34" charset="0"/>
            </a:endParaRPr>
          </a:p>
          <a:p>
            <a:pPr>
              <a:spcAft>
                <a:spcPts val="600"/>
              </a:spcAft>
            </a:pPr>
            <a:r>
              <a:rPr lang="en-US" sz="1400" b="0" dirty="0">
                <a:cs typeface="Calibri" panose="020F0502020204030204" pitchFamily="34" charset="0"/>
              </a:rPr>
              <a:t>When you received your application pack to join Bank Partners, you will have been asked to complete a health questionnaire to ensure that you are fit to carry out the duties required. In line with current Department of Health guidelines, Bank Partners is required to conduct occupational health screening prior to your first shift. This must also be updated on an annual basis. Your recruitment partner will contact you when an update is required.</a:t>
            </a:r>
          </a:p>
          <a:p>
            <a:r>
              <a:rPr lang="en-US" sz="1400" b="0" dirty="0">
                <a:cs typeface="Calibri" panose="020F0502020204030204" pitchFamily="34" charset="0"/>
              </a:rPr>
              <a:t>Please be aware that if you have been signed off sick from your current employment, you cannot undertake any additional work during this time, including bank work. If it is discovered that you are working during this period, you may be subject to an NHS fraud investigation which could result in removal from your professional register (if applicable) and potential prosecution.</a:t>
            </a:r>
          </a:p>
          <a:p>
            <a:endParaRPr lang="en-US" sz="1400" b="0" dirty="0">
              <a:cs typeface="Calibri" panose="020F0502020204030204" pitchFamily="34" charset="0"/>
            </a:endParaRPr>
          </a:p>
        </p:txBody>
      </p:sp>
      <p:sp>
        <p:nvSpPr>
          <p:cNvPr id="4" name="TextBox 3">
            <a:extLst>
              <a:ext uri="{FF2B5EF4-FFF2-40B4-BE49-F238E27FC236}">
                <a16:creationId xmlns:a16="http://schemas.microsoft.com/office/drawing/2014/main" id="{D43B4A0D-F984-0EB9-DD89-CCE5D74CEF03}"/>
              </a:ext>
            </a:extLst>
          </p:cNvPr>
          <p:cNvSpPr txBox="1"/>
          <p:nvPr/>
        </p:nvSpPr>
        <p:spPr>
          <a:xfrm>
            <a:off x="528034" y="2158340"/>
            <a:ext cx="5786140" cy="1336627"/>
          </a:xfrm>
          <a:prstGeom prst="rect">
            <a:avLst/>
          </a:prstGeom>
          <a:noFill/>
        </p:spPr>
        <p:txBody>
          <a:bodyPr wrap="square" lIns="0" tIns="0" rIns="0" numCol="2" spcCol="360000">
            <a:noAutofit/>
          </a:bodyPr>
          <a:lstStyle/>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One DBS certificate is all you may ever need.</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You will only be able to use your update service DBS certificate for the workforce it was issued for</a:t>
            </a:r>
          </a:p>
          <a:p>
            <a:pPr>
              <a:spcAft>
                <a:spcPts val="200"/>
              </a:spcAft>
              <a:buClr>
                <a:srgbClr val="0999E9"/>
              </a:buClr>
            </a:pPr>
            <a:endParaRPr lang="en-GB" sz="1400" dirty="0">
              <a:latin typeface="Century Gothic" panose="020B0502020202020204" pitchFamily="34" charset="0"/>
            </a:endParaRP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You are in control of your DBS certificate</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You get ahead of the rest and apply for jobs DBS pre-checked</a:t>
            </a:r>
          </a:p>
          <a:p>
            <a:pPr marL="285750" indent="-285750">
              <a:spcAft>
                <a:spcPts val="200"/>
              </a:spcAft>
              <a:buClr>
                <a:srgbClr val="0999E9"/>
              </a:buClr>
              <a:buFont typeface="Arial" panose="020B0604020202020204" pitchFamily="34" charset="0"/>
              <a:buChar char="•"/>
            </a:pPr>
            <a:endParaRPr lang="en-GB" sz="1400" dirty="0">
              <a:latin typeface="Century Gothic" panose="020B0502020202020204" pitchFamily="34" charset="0"/>
            </a:endParaRPr>
          </a:p>
        </p:txBody>
      </p:sp>
    </p:spTree>
    <p:extLst>
      <p:ext uri="{BB962C8B-B14F-4D97-AF65-F5344CB8AC3E}">
        <p14:creationId xmlns:p14="http://schemas.microsoft.com/office/powerpoint/2010/main" val="3271603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FEA90-6577-FE97-C69A-5A5265E32874}"/>
              </a:ext>
            </a:extLst>
          </p:cNvPr>
          <p:cNvSpPr>
            <a:spLocks noGrp="1"/>
          </p:cNvSpPr>
          <p:nvPr>
            <p:ph type="title"/>
          </p:nvPr>
        </p:nvSpPr>
        <p:spPr>
          <a:xfrm>
            <a:off x="528034" y="669073"/>
            <a:ext cx="3309870" cy="374116"/>
          </a:xfrm>
        </p:spPr>
        <p:txBody>
          <a:bodyPr lIns="0" tIns="0" rIns="0" bIns="0">
            <a:noAutofit/>
          </a:bodyPr>
          <a:lstStyle/>
          <a:p>
            <a:pPr algn="l"/>
            <a:r>
              <a:rPr lang="en-GB" sz="2400" dirty="0"/>
              <a:t>Before you start</a:t>
            </a:r>
          </a:p>
        </p:txBody>
      </p:sp>
      <p:sp>
        <p:nvSpPr>
          <p:cNvPr id="7" name="Title 1">
            <a:extLst>
              <a:ext uri="{FF2B5EF4-FFF2-40B4-BE49-F238E27FC236}">
                <a16:creationId xmlns:a16="http://schemas.microsoft.com/office/drawing/2014/main" id="{E4E162BC-9D6C-6C61-5159-AC0B42B9C031}"/>
              </a:ext>
            </a:extLst>
          </p:cNvPr>
          <p:cNvSpPr txBox="1">
            <a:spLocks/>
          </p:cNvSpPr>
          <p:nvPr/>
        </p:nvSpPr>
        <p:spPr>
          <a:xfrm>
            <a:off x="528034" y="3536765"/>
            <a:ext cx="5815014" cy="803578"/>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400" b="1" kern="1200">
                <a:solidFill>
                  <a:srgbClr val="141826"/>
                </a:solidFill>
                <a:latin typeface="Century Gothic" panose="020B0502020202020204" pitchFamily="34" charset="0"/>
                <a:ea typeface="+mj-ea"/>
                <a:cs typeface="+mj-cs"/>
              </a:defRPr>
            </a:lvl1pPr>
          </a:lstStyle>
          <a:p>
            <a:r>
              <a:rPr lang="en-US" sz="1400" b="0" dirty="0">
                <a:cs typeface="Calibri" panose="020F0502020204030204" pitchFamily="34" charset="0"/>
              </a:rPr>
              <a:t>Please note that Bank Partners will not receive a copy of your DBS, therefore you may be contacted to provide a copy of your DBS to us. You will also have the opportunity to join the DBS Update Service; this means:</a:t>
            </a:r>
          </a:p>
          <a:p>
            <a:endParaRPr lang="en-US" sz="1400" b="0" dirty="0">
              <a:cs typeface="Calibri" panose="020F0502020204030204" pitchFamily="34" charset="0"/>
            </a:endParaRPr>
          </a:p>
        </p:txBody>
      </p:sp>
      <p:sp>
        <p:nvSpPr>
          <p:cNvPr id="4" name="TextBox 3">
            <a:extLst>
              <a:ext uri="{FF2B5EF4-FFF2-40B4-BE49-F238E27FC236}">
                <a16:creationId xmlns:a16="http://schemas.microsoft.com/office/drawing/2014/main" id="{D43B4A0D-F984-0EB9-DD89-CCE5D74CEF03}"/>
              </a:ext>
            </a:extLst>
          </p:cNvPr>
          <p:cNvSpPr txBox="1"/>
          <p:nvPr/>
        </p:nvSpPr>
        <p:spPr>
          <a:xfrm>
            <a:off x="528034" y="4600781"/>
            <a:ext cx="5786140" cy="2032932"/>
          </a:xfrm>
          <a:prstGeom prst="rect">
            <a:avLst/>
          </a:prstGeom>
          <a:noFill/>
        </p:spPr>
        <p:txBody>
          <a:bodyPr wrap="square" lIns="0" tIns="0" rIns="0" numCol="1" spcCol="360000">
            <a:noAutofit/>
          </a:bodyPr>
          <a:lstStyle/>
          <a:p>
            <a:pPr>
              <a:spcAft>
                <a:spcPts val="200"/>
              </a:spcAft>
              <a:buClr>
                <a:srgbClr val="0999E9"/>
              </a:buClr>
            </a:pPr>
            <a:r>
              <a:rPr lang="en-GB" sz="1400" b="1" dirty="0">
                <a:solidFill>
                  <a:srgbClr val="141826"/>
                </a:solidFill>
                <a:latin typeface="Century Gothic" panose="020B0502020202020204" pitchFamily="34" charset="0"/>
                <a:ea typeface="+mj-ea"/>
                <a:cs typeface="Calibri" panose="020F0502020204030204" pitchFamily="34" charset="0"/>
              </a:rPr>
              <a:t>Shifts</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The Bank Partners office is open Monday to Friday and contactable by telephone seven days a week.</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When shifts are received from the trust, the details of the shift will be made available. We take into consideration the requirements of the trust and match it against your skills, qualifications, and work preferences.</a:t>
            </a:r>
          </a:p>
          <a:p>
            <a:pPr marL="285750" indent="-285750">
              <a:spcAft>
                <a:spcPts val="200"/>
              </a:spcAft>
              <a:buClr>
                <a:srgbClr val="0999E9"/>
              </a:buClr>
              <a:buFont typeface="Arial" panose="020B0604020202020204" pitchFamily="34" charset="0"/>
              <a:buChar char="•"/>
            </a:pPr>
            <a:r>
              <a:rPr lang="en-GB" sz="1400" dirty="0">
                <a:latin typeface="Century Gothic" panose="020B0502020202020204" pitchFamily="34" charset="0"/>
              </a:rPr>
              <a:t>If you have been unable to see or book shifts, please call us.</a:t>
            </a:r>
          </a:p>
          <a:p>
            <a:pPr marL="285750" indent="-285750">
              <a:spcAft>
                <a:spcPts val="200"/>
              </a:spcAft>
              <a:buClr>
                <a:srgbClr val="0999E9"/>
              </a:buClr>
              <a:buFont typeface="Arial" panose="020B0604020202020204" pitchFamily="34" charset="0"/>
              <a:buChar char="•"/>
            </a:pPr>
            <a:endParaRPr lang="en-GB" sz="1400" dirty="0">
              <a:latin typeface="Century Gothic" panose="020B0502020202020204" pitchFamily="34" charset="0"/>
            </a:endParaRPr>
          </a:p>
        </p:txBody>
      </p:sp>
      <p:sp>
        <p:nvSpPr>
          <p:cNvPr id="5" name="Title 1">
            <a:extLst>
              <a:ext uri="{FF2B5EF4-FFF2-40B4-BE49-F238E27FC236}">
                <a16:creationId xmlns:a16="http://schemas.microsoft.com/office/drawing/2014/main" id="{B75A7CEB-1967-9A54-0901-8BF1EDDE72C0}"/>
              </a:ext>
            </a:extLst>
          </p:cNvPr>
          <p:cNvSpPr txBox="1">
            <a:spLocks/>
          </p:cNvSpPr>
          <p:nvPr/>
        </p:nvSpPr>
        <p:spPr>
          <a:xfrm>
            <a:off x="528034" y="1275479"/>
            <a:ext cx="5815014" cy="1885015"/>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400" b="1" kern="1200">
                <a:solidFill>
                  <a:srgbClr val="141826"/>
                </a:solidFill>
                <a:latin typeface="Century Gothic" panose="020B0502020202020204" pitchFamily="34" charset="0"/>
                <a:ea typeface="+mj-ea"/>
                <a:cs typeface="+mj-cs"/>
              </a:defRPr>
            </a:lvl1pPr>
          </a:lstStyle>
          <a:p>
            <a:pPr>
              <a:spcAft>
                <a:spcPts val="600"/>
              </a:spcAft>
            </a:pPr>
            <a:r>
              <a:rPr lang="en-US" sz="1400" dirty="0">
                <a:cs typeface="Calibri" panose="020F0502020204030204" pitchFamily="34" charset="0"/>
              </a:rPr>
              <a:t>Availability</a:t>
            </a:r>
          </a:p>
          <a:p>
            <a:pPr>
              <a:spcAft>
                <a:spcPts val="600"/>
              </a:spcAft>
            </a:pPr>
            <a:r>
              <a:rPr lang="en-US" sz="1400" b="0" dirty="0">
                <a:cs typeface="Calibri" panose="020F0502020204030204" pitchFamily="34" charset="0"/>
              </a:rPr>
              <a:t>Please ensure you keep Bank Partners informed of your availability for work. You can do this when you speak to your recruitment partner at the outset, but most importantly when communicating with the bookings team throughout your time as a bank worker. Please try to give us as much notice of your availability as possible. </a:t>
            </a:r>
          </a:p>
          <a:p>
            <a:pPr>
              <a:spcAft>
                <a:spcPts val="600"/>
              </a:spcAft>
            </a:pPr>
            <a:r>
              <a:rPr lang="en-US" sz="1400" b="0" dirty="0">
                <a:cs typeface="Calibri" panose="020F0502020204030204" pitchFamily="34" charset="0"/>
              </a:rPr>
              <a:t>Alternatively, please call us to find out what work has become available. Bank Partners has many different positions from short-term shifts to ongoing shifts in all grades and specialties.</a:t>
            </a:r>
          </a:p>
          <a:p>
            <a:pPr>
              <a:spcAft>
                <a:spcPts val="600"/>
              </a:spcAft>
            </a:pPr>
            <a:endParaRPr lang="en-US" sz="1400" b="0" dirty="0">
              <a:cs typeface="Calibri" panose="020F0502020204030204" pitchFamily="34" charset="0"/>
            </a:endParaRPr>
          </a:p>
          <a:p>
            <a:endParaRPr lang="en-US" sz="1400" b="0" dirty="0">
              <a:cs typeface="Calibri" panose="020F0502020204030204" pitchFamily="34" charset="0"/>
            </a:endParaRPr>
          </a:p>
        </p:txBody>
      </p:sp>
    </p:spTree>
    <p:extLst>
      <p:ext uri="{BB962C8B-B14F-4D97-AF65-F5344CB8AC3E}">
        <p14:creationId xmlns:p14="http://schemas.microsoft.com/office/powerpoint/2010/main" val="2372839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FEA90-6577-FE97-C69A-5A5265E32874}"/>
              </a:ext>
            </a:extLst>
          </p:cNvPr>
          <p:cNvSpPr>
            <a:spLocks noGrp="1"/>
          </p:cNvSpPr>
          <p:nvPr>
            <p:ph type="title"/>
          </p:nvPr>
        </p:nvSpPr>
        <p:spPr>
          <a:xfrm>
            <a:off x="528034" y="669073"/>
            <a:ext cx="3309870" cy="374116"/>
          </a:xfrm>
        </p:spPr>
        <p:txBody>
          <a:bodyPr lIns="0" tIns="0" rIns="0" bIns="0">
            <a:noAutofit/>
          </a:bodyPr>
          <a:lstStyle/>
          <a:p>
            <a:pPr algn="l"/>
            <a:r>
              <a:rPr lang="en-GB" sz="2400" dirty="0"/>
              <a:t>Before you start</a:t>
            </a:r>
          </a:p>
        </p:txBody>
      </p:sp>
      <p:sp>
        <p:nvSpPr>
          <p:cNvPr id="4" name="TextBox 3">
            <a:extLst>
              <a:ext uri="{FF2B5EF4-FFF2-40B4-BE49-F238E27FC236}">
                <a16:creationId xmlns:a16="http://schemas.microsoft.com/office/drawing/2014/main" id="{D43B4A0D-F984-0EB9-DD89-CCE5D74CEF03}"/>
              </a:ext>
            </a:extLst>
          </p:cNvPr>
          <p:cNvSpPr txBox="1"/>
          <p:nvPr/>
        </p:nvSpPr>
        <p:spPr>
          <a:xfrm>
            <a:off x="528034" y="1603581"/>
            <a:ext cx="5786140" cy="1706886"/>
          </a:xfrm>
          <a:prstGeom prst="rect">
            <a:avLst/>
          </a:prstGeom>
          <a:noFill/>
        </p:spPr>
        <p:txBody>
          <a:bodyPr wrap="square" lIns="0" tIns="0" rIns="0" numCol="2" spcCol="360000">
            <a:noAutofit/>
          </a:bodyPr>
          <a:lstStyle/>
          <a:p>
            <a:pPr marL="285750" indent="-285750">
              <a:spcAft>
                <a:spcPts val="200"/>
              </a:spcAft>
              <a:buClr>
                <a:srgbClr val="0999E9"/>
              </a:buClr>
              <a:buFont typeface="Arial" panose="020B0604020202020204" pitchFamily="34" charset="0"/>
              <a:buChar char="•"/>
            </a:pPr>
            <a:r>
              <a:rPr lang="en-GB" sz="1400" dirty="0">
                <a:solidFill>
                  <a:srgbClr val="0F2F24"/>
                </a:solidFill>
                <a:latin typeface="Century Gothic" panose="020B0502020202020204" pitchFamily="34" charset="0"/>
              </a:rPr>
              <a:t>The name of the trust</a:t>
            </a:r>
          </a:p>
          <a:p>
            <a:pPr marL="285750" indent="-285750">
              <a:spcAft>
                <a:spcPts val="200"/>
              </a:spcAft>
              <a:buClr>
                <a:srgbClr val="0999E9"/>
              </a:buClr>
              <a:buFont typeface="Arial" panose="020B0604020202020204" pitchFamily="34" charset="0"/>
              <a:buChar char="•"/>
            </a:pPr>
            <a:r>
              <a:rPr lang="en-GB" sz="1400" dirty="0">
                <a:solidFill>
                  <a:srgbClr val="0F2F24"/>
                </a:solidFill>
                <a:latin typeface="Century Gothic" panose="020B0502020202020204" pitchFamily="34" charset="0"/>
              </a:rPr>
              <a:t>Details of the role</a:t>
            </a:r>
          </a:p>
          <a:p>
            <a:pPr marL="285750" indent="-285750">
              <a:spcAft>
                <a:spcPts val="200"/>
              </a:spcAft>
              <a:buClr>
                <a:srgbClr val="0999E9"/>
              </a:buClr>
              <a:buFont typeface="Arial" panose="020B0604020202020204" pitchFamily="34" charset="0"/>
              <a:buChar char="•"/>
            </a:pPr>
            <a:r>
              <a:rPr lang="en-GB" sz="1400" dirty="0">
                <a:solidFill>
                  <a:srgbClr val="0F2F24"/>
                </a:solidFill>
                <a:latin typeface="Century Gothic" panose="020B0502020202020204" pitchFamily="34" charset="0"/>
              </a:rPr>
              <a:t>The grade, specialty and pay rate</a:t>
            </a:r>
          </a:p>
          <a:p>
            <a:pPr marL="285750" indent="-285750">
              <a:spcAft>
                <a:spcPts val="200"/>
              </a:spcAft>
              <a:buClr>
                <a:srgbClr val="0999E9"/>
              </a:buClr>
              <a:buFont typeface="Arial" panose="020B0604020202020204" pitchFamily="34" charset="0"/>
              <a:buChar char="•"/>
            </a:pPr>
            <a:r>
              <a:rPr lang="en-GB" sz="1400" dirty="0">
                <a:solidFill>
                  <a:srgbClr val="0F2F24"/>
                </a:solidFill>
                <a:latin typeface="Century Gothic" panose="020B0502020202020204" pitchFamily="34" charset="0"/>
              </a:rPr>
              <a:t>The location and directions</a:t>
            </a:r>
          </a:p>
          <a:p>
            <a:pPr marL="285750" indent="-285750">
              <a:spcAft>
                <a:spcPts val="200"/>
              </a:spcAft>
              <a:buClr>
                <a:srgbClr val="0999E9"/>
              </a:buClr>
              <a:buFont typeface="Arial" panose="020B0604020202020204" pitchFamily="34" charset="0"/>
              <a:buChar char="•"/>
            </a:pPr>
            <a:r>
              <a:rPr lang="en-GB" sz="1400" dirty="0">
                <a:solidFill>
                  <a:srgbClr val="0F2F24"/>
                </a:solidFill>
                <a:latin typeface="Century Gothic" panose="020B0502020202020204" pitchFamily="34" charset="0"/>
              </a:rPr>
              <a:t>Start and finish times of the shift</a:t>
            </a:r>
          </a:p>
          <a:p>
            <a:pPr marL="285750" indent="-285750">
              <a:spcAft>
                <a:spcPts val="200"/>
              </a:spcAft>
              <a:buClr>
                <a:srgbClr val="0999E9"/>
              </a:buClr>
              <a:buFont typeface="Arial" panose="020B0604020202020204" pitchFamily="34" charset="0"/>
              <a:buChar char="•"/>
            </a:pPr>
            <a:endParaRPr lang="en-GB" sz="1400" dirty="0">
              <a:solidFill>
                <a:srgbClr val="0F2F24"/>
              </a:solidFill>
              <a:latin typeface="Century Gothic" panose="020B0502020202020204" pitchFamily="34" charset="0"/>
            </a:endParaRPr>
          </a:p>
          <a:p>
            <a:pPr marL="285750" indent="-285750">
              <a:spcAft>
                <a:spcPts val="200"/>
              </a:spcAft>
              <a:buClr>
                <a:srgbClr val="0999E9"/>
              </a:buClr>
              <a:buFont typeface="Arial" panose="020B0604020202020204" pitchFamily="34" charset="0"/>
              <a:buChar char="•"/>
            </a:pPr>
            <a:endParaRPr lang="en-GB" sz="1400" dirty="0">
              <a:solidFill>
                <a:srgbClr val="0F2F24"/>
              </a:solidFill>
              <a:latin typeface="Century Gothic" panose="020B0502020202020204" pitchFamily="34" charset="0"/>
            </a:endParaRPr>
          </a:p>
          <a:p>
            <a:pPr marL="285750" indent="-285750">
              <a:spcAft>
                <a:spcPts val="200"/>
              </a:spcAft>
              <a:buClr>
                <a:srgbClr val="0999E9"/>
              </a:buClr>
              <a:buFont typeface="Arial" panose="020B0604020202020204" pitchFamily="34" charset="0"/>
              <a:buChar char="•"/>
            </a:pPr>
            <a:endParaRPr lang="en-GB" sz="1400" dirty="0">
              <a:solidFill>
                <a:srgbClr val="0F2F24"/>
              </a:solidFill>
              <a:latin typeface="Century Gothic" panose="020B0502020202020204" pitchFamily="34" charset="0"/>
            </a:endParaRPr>
          </a:p>
          <a:p>
            <a:pPr marL="285750" indent="-285750">
              <a:spcAft>
                <a:spcPts val="200"/>
              </a:spcAft>
              <a:buClr>
                <a:srgbClr val="0999E9"/>
              </a:buClr>
              <a:buFont typeface="Arial" panose="020B0604020202020204" pitchFamily="34" charset="0"/>
              <a:buChar char="•"/>
            </a:pPr>
            <a:r>
              <a:rPr lang="en-GB" sz="1400" dirty="0">
                <a:solidFill>
                  <a:srgbClr val="0F2F24"/>
                </a:solidFill>
                <a:latin typeface="Century Gothic" panose="020B0502020202020204" pitchFamily="34" charset="0"/>
              </a:rPr>
              <a:t>The expected length of the shift (if applicable) and hours of work</a:t>
            </a:r>
          </a:p>
          <a:p>
            <a:pPr marL="285750" indent="-285750">
              <a:spcAft>
                <a:spcPts val="200"/>
              </a:spcAft>
              <a:buClr>
                <a:srgbClr val="0999E9"/>
              </a:buClr>
              <a:buFont typeface="Arial" panose="020B0604020202020204" pitchFamily="34" charset="0"/>
              <a:buChar char="•"/>
            </a:pPr>
            <a:r>
              <a:rPr lang="en-GB" sz="1400" dirty="0">
                <a:solidFill>
                  <a:srgbClr val="0F2F24"/>
                </a:solidFill>
                <a:latin typeface="Century Gothic" panose="020B0502020202020204" pitchFamily="34" charset="0"/>
              </a:rPr>
              <a:t>The dress code</a:t>
            </a:r>
          </a:p>
          <a:p>
            <a:pPr marL="285750" indent="-285750">
              <a:spcAft>
                <a:spcPts val="200"/>
              </a:spcAft>
              <a:buClr>
                <a:srgbClr val="0999E9"/>
              </a:buClr>
              <a:buFont typeface="Arial" panose="020B0604020202020204" pitchFamily="34" charset="0"/>
              <a:buChar char="•"/>
            </a:pPr>
            <a:r>
              <a:rPr lang="en-GB" sz="1400" dirty="0">
                <a:solidFill>
                  <a:srgbClr val="0F2F24"/>
                </a:solidFill>
                <a:latin typeface="Century Gothic" panose="020B0502020202020204" pitchFamily="34" charset="0"/>
              </a:rPr>
              <a:t>Any special timesheet requirements and any shift reference number applicable</a:t>
            </a:r>
          </a:p>
          <a:p>
            <a:pPr marL="285750" indent="-285750">
              <a:spcAft>
                <a:spcPts val="200"/>
              </a:spcAft>
              <a:buFont typeface="Arial" panose="020B0604020202020204" pitchFamily="34" charset="0"/>
              <a:buChar char="•"/>
            </a:pPr>
            <a:endParaRPr lang="en-GB" sz="1400" dirty="0">
              <a:solidFill>
                <a:srgbClr val="0F2F24"/>
              </a:solidFill>
              <a:latin typeface="Century Gothic" panose="020B0502020202020204" pitchFamily="34" charset="0"/>
            </a:endParaRPr>
          </a:p>
          <a:p>
            <a:pPr marL="285750" indent="-285750">
              <a:spcAft>
                <a:spcPts val="200"/>
              </a:spcAft>
              <a:buFont typeface="Arial" panose="020B0604020202020204" pitchFamily="34" charset="0"/>
              <a:buChar char="•"/>
            </a:pPr>
            <a:endParaRPr lang="en-GB" sz="1400" dirty="0">
              <a:solidFill>
                <a:srgbClr val="0F2F24"/>
              </a:solidFill>
              <a:latin typeface="Century Gothic" panose="020B0502020202020204" pitchFamily="34" charset="0"/>
            </a:endParaRPr>
          </a:p>
        </p:txBody>
      </p:sp>
      <p:sp>
        <p:nvSpPr>
          <p:cNvPr id="5" name="Title 1">
            <a:extLst>
              <a:ext uri="{FF2B5EF4-FFF2-40B4-BE49-F238E27FC236}">
                <a16:creationId xmlns:a16="http://schemas.microsoft.com/office/drawing/2014/main" id="{B75A7CEB-1967-9A54-0901-8BF1EDDE72C0}"/>
              </a:ext>
            </a:extLst>
          </p:cNvPr>
          <p:cNvSpPr txBox="1">
            <a:spLocks/>
          </p:cNvSpPr>
          <p:nvPr/>
        </p:nvSpPr>
        <p:spPr>
          <a:xfrm>
            <a:off x="528034" y="1275480"/>
            <a:ext cx="5815014" cy="214654"/>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400" b="1" kern="1200">
                <a:solidFill>
                  <a:srgbClr val="141826"/>
                </a:solidFill>
                <a:latin typeface="Century Gothic" panose="020B0502020202020204" pitchFamily="34" charset="0"/>
                <a:ea typeface="+mj-ea"/>
                <a:cs typeface="+mj-cs"/>
              </a:defRPr>
            </a:lvl1pPr>
          </a:lstStyle>
          <a:p>
            <a:pPr>
              <a:spcAft>
                <a:spcPts val="600"/>
              </a:spcAft>
            </a:pPr>
            <a:r>
              <a:rPr lang="en-US" sz="1400" dirty="0">
                <a:cs typeface="Calibri" panose="020F0502020204030204" pitchFamily="34" charset="0"/>
              </a:rPr>
              <a:t>What you should expect when given a shift</a:t>
            </a:r>
            <a:endParaRPr lang="en-US" sz="1400" b="0" dirty="0">
              <a:cs typeface="Calibri" panose="020F0502020204030204" pitchFamily="34" charset="0"/>
            </a:endParaRPr>
          </a:p>
          <a:p>
            <a:endParaRPr lang="en-US" sz="1400" b="0" dirty="0">
              <a:cs typeface="Calibri" panose="020F0502020204030204" pitchFamily="34" charset="0"/>
            </a:endParaRPr>
          </a:p>
        </p:txBody>
      </p:sp>
      <p:sp>
        <p:nvSpPr>
          <p:cNvPr id="6" name="TextBox 5">
            <a:extLst>
              <a:ext uri="{FF2B5EF4-FFF2-40B4-BE49-F238E27FC236}">
                <a16:creationId xmlns:a16="http://schemas.microsoft.com/office/drawing/2014/main" id="{596BE80F-BDF0-B48B-1CC6-1C51A281D634}"/>
              </a:ext>
            </a:extLst>
          </p:cNvPr>
          <p:cNvSpPr txBox="1"/>
          <p:nvPr/>
        </p:nvSpPr>
        <p:spPr>
          <a:xfrm>
            <a:off x="410634" y="3546102"/>
            <a:ext cx="5815014" cy="523220"/>
          </a:xfrm>
          <a:prstGeom prst="rect">
            <a:avLst/>
          </a:prstGeom>
          <a:noFill/>
        </p:spPr>
        <p:txBody>
          <a:bodyPr wrap="square">
            <a:spAutoFit/>
          </a:bodyPr>
          <a:lstStyle/>
          <a:p>
            <a:pPr>
              <a:buNone/>
            </a:pPr>
            <a:r>
              <a:rPr lang="en-GB" sz="1400" dirty="0">
                <a:solidFill>
                  <a:srgbClr val="0F2F24"/>
                </a:solidFill>
                <a:effectLst/>
                <a:latin typeface="Century Gothic" panose="020B0502020202020204" pitchFamily="34" charset="0"/>
                <a:ea typeface="Calibri" panose="020F0502020204030204" pitchFamily="34" charset="0"/>
                <a:cs typeface="Calibri" panose="020F0502020204030204" pitchFamily="34" charset="0"/>
              </a:rPr>
              <a:t>Remember to take note of ALL the details of the shift, including any shift reference number and timesheet requirements.</a:t>
            </a:r>
          </a:p>
        </p:txBody>
      </p:sp>
      <p:sp>
        <p:nvSpPr>
          <p:cNvPr id="8" name="Title 1">
            <a:extLst>
              <a:ext uri="{FF2B5EF4-FFF2-40B4-BE49-F238E27FC236}">
                <a16:creationId xmlns:a16="http://schemas.microsoft.com/office/drawing/2014/main" id="{863267E1-F6D0-CA8C-1DE2-E10BBE156731}"/>
              </a:ext>
            </a:extLst>
          </p:cNvPr>
          <p:cNvSpPr txBox="1">
            <a:spLocks/>
          </p:cNvSpPr>
          <p:nvPr/>
        </p:nvSpPr>
        <p:spPr>
          <a:xfrm>
            <a:off x="528034" y="4301971"/>
            <a:ext cx="5815014" cy="905030"/>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400" b="1" kern="1200">
                <a:solidFill>
                  <a:srgbClr val="141826"/>
                </a:solidFill>
                <a:latin typeface="Century Gothic" panose="020B0502020202020204" pitchFamily="34" charset="0"/>
                <a:ea typeface="+mj-ea"/>
                <a:cs typeface="+mj-cs"/>
              </a:defRPr>
            </a:lvl1pPr>
          </a:lstStyle>
          <a:p>
            <a:pPr>
              <a:spcAft>
                <a:spcPts val="600"/>
              </a:spcAft>
            </a:pPr>
            <a:r>
              <a:rPr lang="en-US" sz="1400" dirty="0">
                <a:solidFill>
                  <a:srgbClr val="0F2F24"/>
                </a:solidFill>
                <a:cs typeface="Calibri" panose="020F0502020204030204" pitchFamily="34" charset="0"/>
              </a:rPr>
              <a:t>Eligible to work in the UK</a:t>
            </a:r>
          </a:p>
          <a:p>
            <a:pPr>
              <a:spcAft>
                <a:spcPts val="600"/>
              </a:spcAft>
            </a:pPr>
            <a:r>
              <a:rPr lang="en-US" sz="1400" b="0" dirty="0">
                <a:solidFill>
                  <a:srgbClr val="0F2F24"/>
                </a:solidFill>
                <a:cs typeface="Calibri" panose="020F0502020204030204" pitchFamily="34" charset="0"/>
              </a:rPr>
              <a:t>You must have current eligibility to work in the UK. Please inform us immediately if your right to work status changes, whilst you are working for Bank Partners.</a:t>
            </a:r>
          </a:p>
          <a:p>
            <a:endParaRPr lang="en-US" sz="1400" b="0" dirty="0">
              <a:solidFill>
                <a:srgbClr val="0F2F24"/>
              </a:solidFill>
              <a:cs typeface="Calibri" panose="020F0502020204030204" pitchFamily="34" charset="0"/>
            </a:endParaRPr>
          </a:p>
        </p:txBody>
      </p:sp>
    </p:spTree>
    <p:extLst>
      <p:ext uri="{BB962C8B-B14F-4D97-AF65-F5344CB8AC3E}">
        <p14:creationId xmlns:p14="http://schemas.microsoft.com/office/powerpoint/2010/main" val="718463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FD0A9D8-230A-CEDD-A902-4BA3988E7227}"/>
              </a:ext>
            </a:extLst>
          </p:cNvPr>
          <p:cNvSpPr txBox="1"/>
          <p:nvPr/>
        </p:nvSpPr>
        <p:spPr>
          <a:xfrm>
            <a:off x="528034" y="1222495"/>
            <a:ext cx="5893314" cy="3123932"/>
          </a:xfrm>
          <a:prstGeom prst="rect">
            <a:avLst/>
          </a:prstGeom>
          <a:noFill/>
        </p:spPr>
        <p:txBody>
          <a:bodyPr wrap="square">
            <a:spAutoFit/>
          </a:bodyPr>
          <a:lstStyle/>
          <a:p>
            <a:pPr>
              <a:spcAft>
                <a:spcPts val="601"/>
              </a:spcAft>
            </a:pPr>
            <a:r>
              <a:rPr lang="en-US" sz="1400" b="1" dirty="0">
                <a:solidFill>
                  <a:srgbClr val="0F2F24"/>
                </a:solidFill>
                <a:latin typeface="Century Gothic" panose="020B0502020202020204" pitchFamily="34" charset="0"/>
                <a:cs typeface="Calibri" panose="020F0502020204030204" pitchFamily="34" charset="0"/>
              </a:rPr>
              <a:t>Site Induction</a:t>
            </a:r>
          </a:p>
          <a:p>
            <a:pPr>
              <a:spcAft>
                <a:spcPts val="601"/>
              </a:spcAft>
            </a:pPr>
            <a:r>
              <a:rPr lang="en-US" sz="1400" dirty="0">
                <a:solidFill>
                  <a:srgbClr val="0F2F24"/>
                </a:solidFill>
                <a:latin typeface="Century Gothic" panose="020B0502020202020204" pitchFamily="34" charset="0"/>
                <a:cs typeface="Calibri" panose="020F0502020204030204" pitchFamily="34" charset="0"/>
              </a:rPr>
              <a:t>We are committed to ensuring that you are appropriately inducted prior to starting work and have the skill and competence.</a:t>
            </a:r>
          </a:p>
          <a:p>
            <a:pPr>
              <a:spcAft>
                <a:spcPts val="601"/>
              </a:spcAft>
            </a:pPr>
            <a:r>
              <a:rPr lang="en-US" sz="1400" dirty="0">
                <a:solidFill>
                  <a:srgbClr val="0F2F24"/>
                </a:solidFill>
                <a:latin typeface="Century Gothic" panose="020B0502020202020204" pitchFamily="34" charset="0"/>
                <a:cs typeface="Calibri" panose="020F0502020204030204" pitchFamily="34" charset="0"/>
              </a:rPr>
              <a:t>Each location that you may work in will have their own local procedures and policies and it is very important that you make yourself aware of these when you first visit. At the back of this booklet is a clinical induction checklist to guide you in how to find out this information. Please use a fresh form for each clinical setting and retain the completed form for future reference.</a:t>
            </a:r>
          </a:p>
          <a:p>
            <a:r>
              <a:rPr lang="en-GB" sz="1400" b="1" dirty="0">
                <a:solidFill>
                  <a:srgbClr val="0F2F24"/>
                </a:solidFill>
                <a:latin typeface="Century Gothic" panose="020B0502020202020204" pitchFamily="34" charset="0"/>
                <a:cs typeface="Calibri" panose="020F0502020204030204" pitchFamily="34" charset="0"/>
              </a:rPr>
              <a:t>Code of conduct</a:t>
            </a:r>
          </a:p>
          <a:p>
            <a:r>
              <a:rPr lang="en-GB" sz="1400" dirty="0">
                <a:solidFill>
                  <a:srgbClr val="0F2F24"/>
                </a:solidFill>
                <a:latin typeface="Century Gothic" panose="020B0502020202020204" pitchFamily="34" charset="0"/>
                <a:cs typeface="Calibri" panose="020F0502020204030204" pitchFamily="34" charset="0"/>
              </a:rPr>
              <a:t>Please conduct yourself in a professional manner at all times when working. In particular, we ask you to pay special attention to:</a:t>
            </a:r>
            <a:endParaRPr lang="en-US" sz="1400" b="1" dirty="0">
              <a:solidFill>
                <a:srgbClr val="0F2F24"/>
              </a:solidFill>
              <a:latin typeface="Century Gothic" panose="020B050202020202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CFA01D99-331B-FE01-9811-E8F11F3416FD}"/>
              </a:ext>
            </a:extLst>
          </p:cNvPr>
          <p:cNvSpPr txBox="1"/>
          <p:nvPr/>
        </p:nvSpPr>
        <p:spPr>
          <a:xfrm>
            <a:off x="528031" y="4525733"/>
            <a:ext cx="5686500" cy="991001"/>
          </a:xfrm>
          <a:prstGeom prst="rect">
            <a:avLst/>
          </a:prstGeom>
          <a:noFill/>
        </p:spPr>
        <p:txBody>
          <a:bodyPr wrap="square" numCol="2" spcCol="432000">
            <a:noAutofit/>
          </a:bodyPr>
          <a:lstStyle/>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Punctuality</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Standards of dress and courtesy</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Quality of care</a:t>
            </a:r>
          </a:p>
          <a:p>
            <a:pPr marL="285742" indent="-285742">
              <a:buClr>
                <a:srgbClr val="0999E9"/>
              </a:buClr>
              <a:buFont typeface="Arial" panose="020B0604020202020204" pitchFamily="34" charset="0"/>
              <a:buChar char="•"/>
            </a:pPr>
            <a:endParaRPr lang="en-US" sz="1400" dirty="0">
              <a:solidFill>
                <a:srgbClr val="0F2F24"/>
              </a:solidFill>
              <a:latin typeface="Century Gothic" panose="020B0502020202020204" pitchFamily="34" charset="0"/>
              <a:cs typeface="Calibri" panose="020F0502020204030204" pitchFamily="34" charset="0"/>
            </a:endParaRPr>
          </a:p>
          <a:p>
            <a:pPr marL="285742" indent="-285742">
              <a:buClr>
                <a:srgbClr val="0999E9"/>
              </a:buClr>
              <a:buFont typeface="Arial" panose="020B0604020202020204" pitchFamily="34" charset="0"/>
              <a:buChar char="•"/>
            </a:pPr>
            <a:endParaRPr lang="en-US" sz="1400" dirty="0">
              <a:solidFill>
                <a:srgbClr val="0F2F24"/>
              </a:solidFill>
              <a:latin typeface="Century Gothic" panose="020B0502020202020204" pitchFamily="34" charset="0"/>
              <a:cs typeface="Calibri" panose="020F0502020204030204" pitchFamily="34" charset="0"/>
            </a:endParaRP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Consideration and respect for those around you</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Confidentiality, honesty, and integrity</a:t>
            </a:r>
          </a:p>
          <a:p>
            <a:pPr marL="285742" indent="-285742">
              <a:buClr>
                <a:srgbClr val="0999E9"/>
              </a:buClr>
              <a:buFont typeface="Arial" panose="020B0604020202020204" pitchFamily="34" charset="0"/>
              <a:buChar char="•"/>
            </a:pPr>
            <a:endParaRPr lang="en-US" sz="1400" dirty="0">
              <a:solidFill>
                <a:srgbClr val="0F2F24"/>
              </a:solidFill>
              <a:latin typeface="Century Gothic" panose="020B050202020202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ADB04D3E-8048-9BF6-B30A-93E5A4BFB46D}"/>
              </a:ext>
            </a:extLst>
          </p:cNvPr>
          <p:cNvSpPr txBox="1"/>
          <p:nvPr/>
        </p:nvSpPr>
        <p:spPr>
          <a:xfrm>
            <a:off x="528033" y="5878375"/>
            <a:ext cx="5686499" cy="2400657"/>
          </a:xfrm>
          <a:prstGeom prst="rect">
            <a:avLst/>
          </a:prstGeom>
          <a:noFill/>
        </p:spPr>
        <p:txBody>
          <a:bodyPr wrap="square">
            <a:spAutoFit/>
          </a:bodyPr>
          <a:lstStyle/>
          <a:p>
            <a:pPr>
              <a:spcAft>
                <a:spcPts val="601"/>
              </a:spcAft>
            </a:pPr>
            <a:r>
              <a:rPr lang="en-US" sz="1400" dirty="0">
                <a:solidFill>
                  <a:srgbClr val="0F2F24"/>
                </a:solidFill>
                <a:latin typeface="Century Gothic" panose="020B0502020202020204" pitchFamily="34" charset="0"/>
                <a:cs typeface="Calibri" panose="020F0502020204030204" pitchFamily="34" charset="0"/>
              </a:rPr>
              <a:t>All Bank Partners registered nurses, midwives and health visitors are required to be registered with the Nursing and Midwifery Council (NMC) and must therefore abide by the Code of Professional Conduct set by the NMC.</a:t>
            </a:r>
          </a:p>
          <a:p>
            <a:pPr>
              <a:spcAft>
                <a:spcPts val="601"/>
              </a:spcAft>
            </a:pPr>
            <a:r>
              <a:rPr lang="en-US" sz="1400" dirty="0">
                <a:solidFill>
                  <a:srgbClr val="0F2F24"/>
                </a:solidFill>
                <a:latin typeface="Century Gothic" panose="020B0502020202020204" pitchFamily="34" charset="0"/>
                <a:cs typeface="Calibri" panose="020F0502020204030204" pitchFamily="34" charset="0"/>
              </a:rPr>
              <a:t>All Bank Partners Allied Health Professionals are required to be registered with the Health and Care Professions Council (HCPC) and must therefore abide by the Standards of Conduct, Performance &amp; Ethics set by the HCPC. </a:t>
            </a:r>
          </a:p>
          <a:p>
            <a:pPr>
              <a:spcAft>
                <a:spcPts val="601"/>
              </a:spcAft>
            </a:pPr>
            <a:r>
              <a:rPr lang="en-US" sz="1400" dirty="0">
                <a:solidFill>
                  <a:srgbClr val="0F2F24"/>
                </a:solidFill>
                <a:latin typeface="Century Gothic" panose="020B0502020202020204" pitchFamily="34" charset="0"/>
                <a:cs typeface="Calibri" panose="020F0502020204030204" pitchFamily="34" charset="0"/>
              </a:rPr>
              <a:t>All Doctors are required to be registered with the GMC and must hold a </a:t>
            </a:r>
            <a:r>
              <a:rPr lang="en-US" sz="1400" dirty="0" err="1">
                <a:solidFill>
                  <a:srgbClr val="0F2F24"/>
                </a:solidFill>
                <a:latin typeface="Century Gothic" panose="020B0502020202020204" pitchFamily="34" charset="0"/>
                <a:cs typeface="Calibri" panose="020F0502020204030204" pitchFamily="34" charset="0"/>
              </a:rPr>
              <a:t>licence</a:t>
            </a:r>
            <a:r>
              <a:rPr lang="en-US" sz="1400" dirty="0">
                <a:solidFill>
                  <a:srgbClr val="0F2F24"/>
                </a:solidFill>
                <a:latin typeface="Century Gothic" panose="020B0502020202020204" pitchFamily="34" charset="0"/>
                <a:cs typeface="Calibri" panose="020F0502020204030204" pitchFamily="34" charset="0"/>
              </a:rPr>
              <a:t> to practice.</a:t>
            </a:r>
          </a:p>
        </p:txBody>
      </p:sp>
      <p:sp>
        <p:nvSpPr>
          <p:cNvPr id="22" name="Title 1">
            <a:extLst>
              <a:ext uri="{FF2B5EF4-FFF2-40B4-BE49-F238E27FC236}">
                <a16:creationId xmlns:a16="http://schemas.microsoft.com/office/drawing/2014/main" id="{D10AB8E6-5B1C-37C7-9B79-340F2F4C896D}"/>
              </a:ext>
            </a:extLst>
          </p:cNvPr>
          <p:cNvSpPr txBox="1">
            <a:spLocks/>
          </p:cNvSpPr>
          <p:nvPr/>
        </p:nvSpPr>
        <p:spPr>
          <a:xfrm>
            <a:off x="528033" y="669073"/>
            <a:ext cx="3900033" cy="374116"/>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400" b="1" kern="1200">
                <a:solidFill>
                  <a:srgbClr val="141826"/>
                </a:solidFill>
                <a:latin typeface="Century Gothic" panose="020B0502020202020204" pitchFamily="34" charset="0"/>
                <a:ea typeface="+mj-ea"/>
                <a:cs typeface="+mj-cs"/>
              </a:defRPr>
            </a:lvl1pPr>
          </a:lstStyle>
          <a:p>
            <a:r>
              <a:rPr lang="en-GB" dirty="0"/>
              <a:t>Working for Bank Partners</a:t>
            </a:r>
          </a:p>
        </p:txBody>
      </p:sp>
    </p:spTree>
    <p:extLst>
      <p:ext uri="{BB962C8B-B14F-4D97-AF65-F5344CB8AC3E}">
        <p14:creationId xmlns:p14="http://schemas.microsoft.com/office/powerpoint/2010/main" val="2644094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8998728-9D11-F3FD-2C9C-3B65D66B8A82}"/>
              </a:ext>
            </a:extLst>
          </p:cNvPr>
          <p:cNvSpPr txBox="1"/>
          <p:nvPr/>
        </p:nvSpPr>
        <p:spPr>
          <a:xfrm>
            <a:off x="528034" y="1222495"/>
            <a:ext cx="5646736" cy="6100404"/>
          </a:xfrm>
          <a:prstGeom prst="rect">
            <a:avLst/>
          </a:prstGeom>
          <a:noFill/>
        </p:spPr>
        <p:txBody>
          <a:bodyPr wrap="square" numCol="1" spcCol="432000">
            <a:noAutofit/>
          </a:bodyPr>
          <a:lstStyle/>
          <a:p>
            <a:pPr>
              <a:spcAft>
                <a:spcPts val="601"/>
              </a:spcAft>
            </a:pPr>
            <a:r>
              <a:rPr lang="en-US" sz="1400" dirty="0">
                <a:solidFill>
                  <a:srgbClr val="0F2F24"/>
                </a:solidFill>
                <a:latin typeface="Century Gothic" panose="020B0502020202020204" pitchFamily="34" charset="0"/>
                <a:cs typeface="Calibri" panose="020F0502020204030204" pitchFamily="34" charset="0"/>
              </a:rPr>
              <a:t>All Pharmacists are required to be registered with the GPhC and must abide by the Standards of Conduct, Performance &amp; Ethics set by GPhC.</a:t>
            </a:r>
          </a:p>
          <a:p>
            <a:pPr>
              <a:spcAft>
                <a:spcPts val="601"/>
              </a:spcAft>
            </a:pPr>
            <a:r>
              <a:rPr lang="en-US" sz="1400" b="1" dirty="0">
                <a:solidFill>
                  <a:srgbClr val="0F2F24"/>
                </a:solidFill>
                <a:latin typeface="Century Gothic" panose="020B0502020202020204" pitchFamily="34" charset="0"/>
                <a:cs typeface="Calibri" panose="020F0502020204030204" pitchFamily="34" charset="0"/>
              </a:rPr>
              <a:t>Rates of pay</a:t>
            </a:r>
            <a:endParaRPr lang="en-US" sz="1400" dirty="0">
              <a:solidFill>
                <a:srgbClr val="0F2F24"/>
              </a:solidFill>
              <a:latin typeface="Century Gothic" panose="020B0502020202020204" pitchFamily="34" charset="0"/>
              <a:cs typeface="Calibri" panose="020F0502020204030204" pitchFamily="34" charset="0"/>
            </a:endParaRP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Bank Partners offers competitive hourly pay rates, which vary according to grade and specialty.</a:t>
            </a:r>
          </a:p>
          <a:p>
            <a:pPr marL="285742" indent="-285742">
              <a:spcAft>
                <a:spcPts val="601"/>
              </a:spcAft>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Please see our guidance below on paid annual leave for further information about taking your holidays.</a:t>
            </a:r>
          </a:p>
          <a:p>
            <a:pPr>
              <a:spcAft>
                <a:spcPts val="601"/>
              </a:spcAft>
            </a:pPr>
            <a:r>
              <a:rPr lang="en-GB" sz="1400" b="1" dirty="0">
                <a:solidFill>
                  <a:srgbClr val="0F2F24"/>
                </a:solidFill>
                <a:latin typeface="Century Gothic" panose="020B0502020202020204" pitchFamily="34" charset="0"/>
                <a:cs typeface="Calibri" panose="020F0502020204030204" pitchFamily="34" charset="0"/>
              </a:rPr>
              <a:t>Attendance and punctuality</a:t>
            </a:r>
          </a:p>
          <a:p>
            <a:pPr>
              <a:spcAft>
                <a:spcPts val="601"/>
              </a:spcAft>
            </a:pPr>
            <a:r>
              <a:rPr lang="en-GB" sz="1400" dirty="0">
                <a:solidFill>
                  <a:srgbClr val="0F2F24"/>
                </a:solidFill>
                <a:latin typeface="Century Gothic" panose="020B0502020202020204" pitchFamily="34" charset="0"/>
                <a:cs typeface="Calibri" panose="020F0502020204030204" pitchFamily="34" charset="0"/>
              </a:rPr>
              <a:t>If you accept a shift, you must ensure that you arrive on time. If you are unable to work, it is essential that you let us know as soon as possible. Remember that you can contact us 24 hours a day.</a:t>
            </a:r>
          </a:p>
          <a:p>
            <a:pPr>
              <a:spcAft>
                <a:spcPts val="601"/>
              </a:spcAft>
            </a:pPr>
            <a:r>
              <a:rPr lang="en-GB" sz="1400" b="1" dirty="0">
                <a:solidFill>
                  <a:srgbClr val="0F2F24"/>
                </a:solidFill>
                <a:latin typeface="Century Gothic" panose="020B0502020202020204" pitchFamily="34" charset="0"/>
                <a:cs typeface="Calibri" panose="020F0502020204030204" pitchFamily="34" charset="0"/>
              </a:rPr>
              <a:t>Cancellations</a:t>
            </a:r>
            <a:endParaRPr lang="en-GB" sz="1400" dirty="0">
              <a:solidFill>
                <a:srgbClr val="0F2F24"/>
              </a:solidFill>
              <a:latin typeface="Century Gothic" panose="020B0502020202020204" pitchFamily="34" charset="0"/>
              <a:cs typeface="Calibri" panose="020F0502020204030204" pitchFamily="34" charset="0"/>
            </a:endParaRPr>
          </a:p>
          <a:p>
            <a:pPr>
              <a:spcAft>
                <a:spcPts val="601"/>
              </a:spcAft>
            </a:pPr>
            <a:r>
              <a:rPr lang="en-GB" sz="1400" dirty="0">
                <a:solidFill>
                  <a:srgbClr val="0F2F24"/>
                </a:solidFill>
                <a:latin typeface="Century Gothic" panose="020B0502020202020204" pitchFamily="34" charset="0"/>
                <a:cs typeface="Calibri" panose="020F0502020204030204" pitchFamily="34" charset="0"/>
              </a:rPr>
              <a:t>Due to the nature of temporary work, the requirements of our patients may change resulting in the cancellation of your shift. In some cases, this can occur at very short notice. In the event of a cancellation, we will try to contact you as soon as possible.</a:t>
            </a:r>
          </a:p>
          <a:p>
            <a:pPr>
              <a:spcAft>
                <a:spcPts val="601"/>
              </a:spcAft>
            </a:pPr>
            <a:r>
              <a:rPr lang="en-GB" sz="1400" dirty="0">
                <a:solidFill>
                  <a:srgbClr val="0F2F24"/>
                </a:solidFill>
                <a:latin typeface="Century Gothic" panose="020B0502020202020204" pitchFamily="34" charset="0"/>
                <a:cs typeface="Calibri" panose="020F0502020204030204" pitchFamily="34" charset="0"/>
              </a:rPr>
              <a:t>If you are cancelled from a shift, Bank Partners will always endeavour to find you alternative work.</a:t>
            </a:r>
          </a:p>
          <a:p>
            <a:pPr>
              <a:spcAft>
                <a:spcPts val="601"/>
              </a:spcAft>
            </a:pPr>
            <a:r>
              <a:rPr lang="en-GB" sz="1400" dirty="0">
                <a:solidFill>
                  <a:srgbClr val="0F2F24"/>
                </a:solidFill>
                <a:latin typeface="Century Gothic" panose="020B0502020202020204" pitchFamily="34" charset="0"/>
                <a:cs typeface="Calibri" panose="020F0502020204030204" pitchFamily="34" charset="0"/>
              </a:rPr>
              <a:t>If the shift is cancelled when you arrive at the site, it is important that you call the office immediately to notify Bank Partners.</a:t>
            </a:r>
          </a:p>
          <a:p>
            <a:pPr>
              <a:spcAft>
                <a:spcPts val="601"/>
              </a:spcAft>
            </a:pPr>
            <a:r>
              <a:rPr lang="en-GB" sz="1400" dirty="0">
                <a:solidFill>
                  <a:srgbClr val="0F2F24"/>
                </a:solidFill>
                <a:latin typeface="Century Gothic" panose="020B0502020202020204" pitchFamily="34" charset="0"/>
                <a:cs typeface="Calibri" panose="020F0502020204030204" pitchFamily="34" charset="0"/>
              </a:rPr>
              <a:t>Bank Partners will try to relocate you to another area of the same trust.</a:t>
            </a:r>
          </a:p>
        </p:txBody>
      </p:sp>
      <p:sp>
        <p:nvSpPr>
          <p:cNvPr id="13" name="Title 1">
            <a:extLst>
              <a:ext uri="{FF2B5EF4-FFF2-40B4-BE49-F238E27FC236}">
                <a16:creationId xmlns:a16="http://schemas.microsoft.com/office/drawing/2014/main" id="{645ABF79-E2D1-8D54-AED1-6E7F6CFC2196}"/>
              </a:ext>
            </a:extLst>
          </p:cNvPr>
          <p:cNvSpPr txBox="1">
            <a:spLocks/>
          </p:cNvSpPr>
          <p:nvPr/>
        </p:nvSpPr>
        <p:spPr>
          <a:xfrm>
            <a:off x="528033" y="669073"/>
            <a:ext cx="3900033" cy="374116"/>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400" b="1" kern="1200">
                <a:solidFill>
                  <a:srgbClr val="141826"/>
                </a:solidFill>
                <a:latin typeface="Century Gothic" panose="020B0502020202020204" pitchFamily="34" charset="0"/>
                <a:ea typeface="+mj-ea"/>
                <a:cs typeface="+mj-cs"/>
              </a:defRPr>
            </a:lvl1pPr>
          </a:lstStyle>
          <a:p>
            <a:r>
              <a:rPr lang="en-GB" dirty="0"/>
              <a:t>Working for Bank Partners</a:t>
            </a:r>
          </a:p>
        </p:txBody>
      </p:sp>
    </p:spTree>
    <p:extLst>
      <p:ext uri="{BB962C8B-B14F-4D97-AF65-F5344CB8AC3E}">
        <p14:creationId xmlns:p14="http://schemas.microsoft.com/office/powerpoint/2010/main" val="3065862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FEA90-6577-FE97-C69A-5A5265E32874}"/>
              </a:ext>
            </a:extLst>
          </p:cNvPr>
          <p:cNvSpPr>
            <a:spLocks noGrp="1"/>
          </p:cNvSpPr>
          <p:nvPr>
            <p:ph type="title"/>
          </p:nvPr>
        </p:nvSpPr>
        <p:spPr/>
        <p:txBody>
          <a:bodyPr lIns="0" tIns="0" rIns="0" bIns="0">
            <a:noAutofit/>
          </a:bodyPr>
          <a:lstStyle/>
          <a:p>
            <a:pPr algn="l"/>
            <a:r>
              <a:rPr lang="en-GB" sz="2400" dirty="0"/>
              <a:t>Working </a:t>
            </a:r>
            <a:r>
              <a:rPr lang="en-GB" dirty="0"/>
              <a:t>for Bank Partners</a:t>
            </a:r>
            <a:endParaRPr lang="en-GB" sz="2400" dirty="0"/>
          </a:p>
        </p:txBody>
      </p:sp>
      <p:sp>
        <p:nvSpPr>
          <p:cNvPr id="5" name="TextBox 4">
            <a:extLst>
              <a:ext uri="{FF2B5EF4-FFF2-40B4-BE49-F238E27FC236}">
                <a16:creationId xmlns:a16="http://schemas.microsoft.com/office/drawing/2014/main" id="{4FE1E62F-7CE4-2846-5E1C-9B89D3932FAA}"/>
              </a:ext>
            </a:extLst>
          </p:cNvPr>
          <p:cNvSpPr txBox="1"/>
          <p:nvPr/>
        </p:nvSpPr>
        <p:spPr>
          <a:xfrm>
            <a:off x="528033" y="1222494"/>
            <a:ext cx="5698106" cy="7376975"/>
          </a:xfrm>
          <a:prstGeom prst="rect">
            <a:avLst/>
          </a:prstGeom>
          <a:noFill/>
        </p:spPr>
        <p:txBody>
          <a:bodyPr wrap="square" numCol="1" spcCol="432000">
            <a:noAutofit/>
          </a:bodyPr>
          <a:lstStyle/>
          <a:p>
            <a:pPr>
              <a:spcAft>
                <a:spcPts val="601"/>
              </a:spcAft>
            </a:pPr>
            <a:r>
              <a:rPr lang="en-US" sz="1400" dirty="0">
                <a:solidFill>
                  <a:srgbClr val="0F2F24"/>
                </a:solidFill>
                <a:latin typeface="Century Gothic" panose="020B0502020202020204" pitchFamily="34" charset="0"/>
                <a:cs typeface="Calibri" panose="020F0502020204030204" pitchFamily="34" charset="0"/>
              </a:rPr>
              <a:t>If you repeatedly cancel shifts without giving greater than 24 hours’ notice or fail to arrive at a trust for a shift you have previously committed to, you may be restricted from booking further shifts with that trust. This could also result in Bank Partners ceasing to place you into assignment and could lead to breach of contract proceedings being brought against you.</a:t>
            </a:r>
          </a:p>
          <a:p>
            <a:pPr>
              <a:spcAft>
                <a:spcPts val="601"/>
              </a:spcAft>
            </a:pPr>
            <a:r>
              <a:rPr lang="en-GB" sz="1400" b="1" dirty="0">
                <a:solidFill>
                  <a:srgbClr val="0F2F24"/>
                </a:solidFill>
                <a:latin typeface="Century Gothic" panose="020B0502020202020204" pitchFamily="34" charset="0"/>
                <a:cs typeface="Calibri" panose="020F0502020204030204" pitchFamily="34" charset="0"/>
              </a:rPr>
              <a:t>Absenteeism</a:t>
            </a:r>
          </a:p>
          <a:p>
            <a:pPr>
              <a:spcAft>
                <a:spcPts val="601"/>
              </a:spcAft>
            </a:pPr>
            <a:r>
              <a:rPr lang="en-GB" sz="1400" dirty="0">
                <a:solidFill>
                  <a:srgbClr val="0F2F24"/>
                </a:solidFill>
                <a:latin typeface="Century Gothic" panose="020B0502020202020204" pitchFamily="34" charset="0"/>
                <a:cs typeface="Calibri" panose="020F0502020204030204" pitchFamily="34" charset="0"/>
              </a:rPr>
              <a:t>If you are absent from work on any day not pre-arranged, you must ring Bank Partners no later than four hours before your assignment is due to start.</a:t>
            </a:r>
          </a:p>
          <a:p>
            <a:pPr>
              <a:spcAft>
                <a:spcPts val="601"/>
              </a:spcAft>
            </a:pPr>
            <a:r>
              <a:rPr lang="en-GB" sz="1400" dirty="0">
                <a:solidFill>
                  <a:srgbClr val="0F2F24"/>
                </a:solidFill>
                <a:latin typeface="Century Gothic" panose="020B0502020202020204" pitchFamily="34" charset="0"/>
                <a:cs typeface="Calibri" panose="020F0502020204030204" pitchFamily="34" charset="0"/>
              </a:rPr>
              <a:t>You must state the reason for your absence, what action you are intending to take to ensure you return to work as soon as reasonably practicable and when you hope to return to work.</a:t>
            </a:r>
          </a:p>
          <a:p>
            <a:pPr>
              <a:spcAft>
                <a:spcPts val="601"/>
              </a:spcAft>
            </a:pPr>
            <a:r>
              <a:rPr lang="en-GB" sz="1400" dirty="0">
                <a:solidFill>
                  <a:srgbClr val="0F2F24"/>
                </a:solidFill>
                <a:latin typeface="Century Gothic" panose="020B0502020202020204" pitchFamily="34" charset="0"/>
                <a:cs typeface="Calibri" panose="020F0502020204030204" pitchFamily="34" charset="0"/>
              </a:rPr>
              <a:t>Thereafter you must continue to notify the Bank Partners bookings team of your absence on a daily basis unless you have submitted a doctor’s medical certificate.</a:t>
            </a:r>
          </a:p>
          <a:p>
            <a:pPr>
              <a:spcAft>
                <a:spcPts val="601"/>
              </a:spcAft>
            </a:pPr>
            <a:r>
              <a:rPr lang="en-GB" sz="1400" dirty="0">
                <a:solidFill>
                  <a:srgbClr val="0F2F24"/>
                </a:solidFill>
                <a:latin typeface="Century Gothic" panose="020B0502020202020204" pitchFamily="34" charset="0"/>
                <a:cs typeface="Calibri" panose="020F0502020204030204" pitchFamily="34" charset="0"/>
              </a:rPr>
              <a:t>Where a bank worker is absent through sickness (or sickness is given as the reason) or any other combination of days which clearly reflect an ad-hoc attendance pattern or where the absence record is cause for concern, the bank worker may be asked to attend a meeting to discuss their attendance record. Bank Partners reserves the right to arrange for a medical examination by an independent medical practitioner, or to request a report from your own doctor/specialist, in order to ensure that you are fit to continue or undertake your job, or to determine your current state of health. Full consultation will take place with you in this event.</a:t>
            </a:r>
          </a:p>
          <a:p>
            <a:pPr>
              <a:spcAft>
                <a:spcPts val="601"/>
              </a:spcAft>
            </a:pPr>
            <a:r>
              <a:rPr lang="en-GB" sz="1400" dirty="0">
                <a:solidFill>
                  <a:srgbClr val="0F2F24"/>
                </a:solidFill>
                <a:latin typeface="Century Gothic" panose="020B0502020202020204" pitchFamily="34" charset="0"/>
                <a:cs typeface="Calibri" panose="020F0502020204030204" pitchFamily="34" charset="0"/>
              </a:rPr>
              <a:t>Please call us as soon as possible if you are unable to attend work in order for us to source replacement cover.</a:t>
            </a:r>
          </a:p>
          <a:p>
            <a:pPr>
              <a:spcAft>
                <a:spcPts val="601"/>
              </a:spcAft>
            </a:pPr>
            <a:endParaRPr lang="en-GB" sz="1400" dirty="0">
              <a:solidFill>
                <a:srgbClr val="0F2F24"/>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84490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FEA90-6577-FE97-C69A-5A5265E32874}"/>
              </a:ext>
            </a:extLst>
          </p:cNvPr>
          <p:cNvSpPr>
            <a:spLocks noGrp="1"/>
          </p:cNvSpPr>
          <p:nvPr>
            <p:ph type="title"/>
          </p:nvPr>
        </p:nvSpPr>
        <p:spPr/>
        <p:txBody>
          <a:bodyPr lIns="0" tIns="0" rIns="0" bIns="0">
            <a:noAutofit/>
          </a:bodyPr>
          <a:lstStyle/>
          <a:p>
            <a:pPr algn="l"/>
            <a:r>
              <a:rPr lang="en-GB" sz="2400" dirty="0"/>
              <a:t>Working </a:t>
            </a:r>
            <a:r>
              <a:rPr lang="en-GB" dirty="0"/>
              <a:t>for Bank Partners</a:t>
            </a:r>
            <a:endParaRPr lang="en-GB" sz="2400" dirty="0"/>
          </a:p>
        </p:txBody>
      </p:sp>
      <p:sp>
        <p:nvSpPr>
          <p:cNvPr id="6" name="TextBox 5">
            <a:extLst>
              <a:ext uri="{FF2B5EF4-FFF2-40B4-BE49-F238E27FC236}">
                <a16:creationId xmlns:a16="http://schemas.microsoft.com/office/drawing/2014/main" id="{5574D781-A0C5-4020-27C6-18A8B567C24C}"/>
              </a:ext>
            </a:extLst>
          </p:cNvPr>
          <p:cNvSpPr txBox="1"/>
          <p:nvPr/>
        </p:nvSpPr>
        <p:spPr>
          <a:xfrm>
            <a:off x="528033" y="1222494"/>
            <a:ext cx="5698105" cy="7005262"/>
          </a:xfrm>
          <a:prstGeom prst="rect">
            <a:avLst/>
          </a:prstGeom>
          <a:noFill/>
        </p:spPr>
        <p:txBody>
          <a:bodyPr wrap="square" numCol="1" spcCol="432000">
            <a:noAutofit/>
          </a:bodyPr>
          <a:lstStyle/>
          <a:p>
            <a:pPr>
              <a:spcAft>
                <a:spcPts val="601"/>
              </a:spcAft>
            </a:pPr>
            <a:r>
              <a:rPr lang="en-US" sz="1400" dirty="0">
                <a:solidFill>
                  <a:srgbClr val="0F2F24"/>
                </a:solidFill>
                <a:latin typeface="Century Gothic" panose="020B0502020202020204" pitchFamily="34" charset="0"/>
                <a:cs typeface="Calibri" panose="020F0502020204030204" pitchFamily="34" charset="0"/>
              </a:rPr>
              <a:t>You must notify us a minimum of 4 hours before your shift is due to start if you are unable to attend, however we request 48 hours’ notice where practically possible.</a:t>
            </a:r>
          </a:p>
          <a:p>
            <a:pPr>
              <a:spcAft>
                <a:spcPts val="601"/>
              </a:spcAft>
            </a:pPr>
            <a:r>
              <a:rPr lang="en-US" sz="1400" dirty="0">
                <a:solidFill>
                  <a:srgbClr val="0F2F24"/>
                </a:solidFill>
                <a:latin typeface="Century Gothic" panose="020B0502020202020204" pitchFamily="34" charset="0"/>
                <a:cs typeface="Calibri" panose="020F0502020204030204" pitchFamily="34" charset="0"/>
              </a:rPr>
              <a:t>Bank Partners continually monitors through our bookings systems, workers who repeatedly cancel previously agreed shifts with less than 4 hours notification and workers who repeatedly fail to arrive at shifts that they have previously committed to do.</a:t>
            </a:r>
          </a:p>
          <a:p>
            <a:pPr>
              <a:spcAft>
                <a:spcPts val="601"/>
              </a:spcAft>
            </a:pPr>
            <a:r>
              <a:rPr lang="en-US" sz="1400" b="1" dirty="0">
                <a:solidFill>
                  <a:srgbClr val="0F2F24"/>
                </a:solidFill>
                <a:latin typeface="Century Gothic" panose="020B0502020202020204" pitchFamily="34" charset="0"/>
                <a:cs typeface="Calibri" panose="020F0502020204030204" pitchFamily="34" charset="0"/>
              </a:rPr>
              <a:t>Timesheets</a:t>
            </a:r>
            <a:endParaRPr lang="en-US" sz="1400" dirty="0">
              <a:solidFill>
                <a:srgbClr val="0F2F24"/>
              </a:solidFill>
              <a:latin typeface="Century Gothic" panose="020B0502020202020204" pitchFamily="34" charset="0"/>
              <a:cs typeface="Calibri" panose="020F0502020204030204" pitchFamily="34" charset="0"/>
            </a:endParaRP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Your working hours will be verified and approved by your department manager via </a:t>
            </a:r>
            <a:r>
              <a:rPr lang="en-US" sz="1400" dirty="0" err="1">
                <a:solidFill>
                  <a:srgbClr val="0F2F24"/>
                </a:solidFill>
                <a:latin typeface="Century Gothic" panose="020B0502020202020204" pitchFamily="34" charset="0"/>
                <a:cs typeface="Calibri" panose="020F0502020204030204" pitchFamily="34" charset="0"/>
              </a:rPr>
              <a:t>HealthRoster</a:t>
            </a:r>
            <a:r>
              <a:rPr lang="en-US" sz="1400" dirty="0">
                <a:solidFill>
                  <a:srgbClr val="0F2F24"/>
                </a:solidFill>
                <a:latin typeface="Century Gothic" panose="020B0502020202020204" pitchFamily="34" charset="0"/>
                <a:cs typeface="Calibri" panose="020F0502020204030204" pitchFamily="34" charset="0"/>
              </a:rPr>
              <a:t> or Optima.</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Please use your EOL, LOOP or BP Portal account to confirm that your timesheet has been reviewed and approved.</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All hours worked in the previous week must be approved by the applicable Trust’s deadline to ensure inclusion in the weekly payroll cycle.</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If you have any queries or concerns regarding your approved timesheet, please contact the Bank Partners team for assistance.</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Bank Partners treats any attempt to falsify or misrepresent information on a timesheet as a serious matter. Such actions may be considered fraudulent and could result in disciplinary or legal action.</a:t>
            </a:r>
          </a:p>
          <a:p>
            <a:pPr>
              <a:spcAft>
                <a:spcPts val="601"/>
              </a:spcAft>
            </a:pPr>
            <a:endParaRPr lang="en-US" sz="1400" dirty="0">
              <a:solidFill>
                <a:srgbClr val="0F2F24"/>
              </a:solidFill>
              <a:latin typeface="Century Gothic" panose="020B0502020202020204" pitchFamily="34" charset="0"/>
              <a:cs typeface="Calibri" panose="020F0502020204030204" pitchFamily="34" charset="0"/>
            </a:endParaRPr>
          </a:p>
          <a:p>
            <a:pPr>
              <a:spcAft>
                <a:spcPts val="601"/>
              </a:spcAft>
            </a:pPr>
            <a:endParaRPr lang="en-US" sz="1400" dirty="0">
              <a:solidFill>
                <a:srgbClr val="0F2F24"/>
              </a:solidFill>
              <a:latin typeface="Century Gothic" panose="020B0502020202020204" pitchFamily="34" charset="0"/>
              <a:cs typeface="Calibri" panose="020F0502020204030204" pitchFamily="34" charset="0"/>
            </a:endParaRPr>
          </a:p>
          <a:p>
            <a:pPr>
              <a:spcAft>
                <a:spcPts val="601"/>
              </a:spcAft>
            </a:pPr>
            <a:endParaRPr lang="en-US" sz="1400" dirty="0">
              <a:solidFill>
                <a:srgbClr val="0F2F24"/>
              </a:solidFill>
              <a:latin typeface="Century Gothic" panose="020B0502020202020204" pitchFamily="34" charset="0"/>
              <a:cs typeface="Calibri" panose="020F0502020204030204" pitchFamily="34" charset="0"/>
            </a:endParaRPr>
          </a:p>
          <a:p>
            <a:pPr>
              <a:spcAft>
                <a:spcPts val="601"/>
              </a:spcAft>
            </a:pPr>
            <a:endParaRPr lang="en-GB" sz="1400" dirty="0">
              <a:solidFill>
                <a:srgbClr val="0F2F24"/>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3369545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FEA90-6577-FE97-C69A-5A5265E32874}"/>
              </a:ext>
            </a:extLst>
          </p:cNvPr>
          <p:cNvSpPr>
            <a:spLocks noGrp="1"/>
          </p:cNvSpPr>
          <p:nvPr>
            <p:ph type="title"/>
          </p:nvPr>
        </p:nvSpPr>
        <p:spPr/>
        <p:txBody>
          <a:bodyPr lIns="0" tIns="0" rIns="0" bIns="0">
            <a:noAutofit/>
          </a:bodyPr>
          <a:lstStyle/>
          <a:p>
            <a:pPr algn="l"/>
            <a:r>
              <a:rPr lang="en-GB" sz="2400" dirty="0"/>
              <a:t>Working </a:t>
            </a:r>
            <a:r>
              <a:rPr lang="en-GB" dirty="0"/>
              <a:t>for Bank Partners</a:t>
            </a:r>
            <a:endParaRPr lang="en-GB" sz="2400" dirty="0"/>
          </a:p>
        </p:txBody>
      </p:sp>
      <p:sp>
        <p:nvSpPr>
          <p:cNvPr id="7" name="Text Placeholder 6">
            <a:extLst>
              <a:ext uri="{FF2B5EF4-FFF2-40B4-BE49-F238E27FC236}">
                <a16:creationId xmlns:a16="http://schemas.microsoft.com/office/drawing/2014/main" id="{C17EF4C1-9DB7-1AEB-0D3C-D53D075067D7}"/>
              </a:ext>
            </a:extLst>
          </p:cNvPr>
          <p:cNvSpPr>
            <a:spLocks noGrp="1"/>
          </p:cNvSpPr>
          <p:nvPr>
            <p:ph type="body" sz="quarter" idx="11"/>
          </p:nvPr>
        </p:nvSpPr>
        <p:spPr/>
        <p:txBody>
          <a:bodyPr/>
          <a:lstStyle/>
          <a:p>
            <a:endParaRPr lang="en-GB"/>
          </a:p>
        </p:txBody>
      </p:sp>
      <p:sp>
        <p:nvSpPr>
          <p:cNvPr id="5" name="TextBox 4">
            <a:extLst>
              <a:ext uri="{FF2B5EF4-FFF2-40B4-BE49-F238E27FC236}">
                <a16:creationId xmlns:a16="http://schemas.microsoft.com/office/drawing/2014/main" id="{D4791C66-C5F4-2DAC-14C8-ADF5C0475982}"/>
              </a:ext>
            </a:extLst>
          </p:cNvPr>
          <p:cNvSpPr txBox="1"/>
          <p:nvPr/>
        </p:nvSpPr>
        <p:spPr>
          <a:xfrm>
            <a:off x="528033" y="1222494"/>
            <a:ext cx="5481261" cy="6246686"/>
          </a:xfrm>
          <a:prstGeom prst="rect">
            <a:avLst/>
          </a:prstGeom>
          <a:noFill/>
        </p:spPr>
        <p:txBody>
          <a:bodyPr wrap="square" numCol="1" spcCol="432000">
            <a:noAutofit/>
          </a:bodyPr>
          <a:lstStyle/>
          <a:p>
            <a:pPr>
              <a:spcAft>
                <a:spcPts val="601"/>
              </a:spcAft>
            </a:pPr>
            <a:r>
              <a:rPr lang="en-US" sz="1400" b="1" dirty="0">
                <a:solidFill>
                  <a:srgbClr val="0F2F24"/>
                </a:solidFill>
                <a:latin typeface="Century Gothic" panose="020B0502020202020204" pitchFamily="34" charset="0"/>
                <a:cs typeface="Calibri" panose="020F0502020204030204" pitchFamily="34" charset="0"/>
              </a:rPr>
              <a:t>Uniforms and Identification</a:t>
            </a:r>
            <a:endParaRPr lang="en-US" sz="1400" dirty="0">
              <a:solidFill>
                <a:srgbClr val="0F2F24"/>
              </a:solidFill>
              <a:latin typeface="Century Gothic" panose="020B0502020202020204" pitchFamily="34" charset="0"/>
              <a:cs typeface="Calibri" panose="020F0502020204030204" pitchFamily="34" charset="0"/>
            </a:endParaRP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You will be issued with an ID badge before your first shift that you must wear at all times whilst working for Bank Partners.</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All bank workers should wear the designated uniform which will be provided to you.</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Please ensure you are wearing the appropriate footwear otherwise you will be sent home.</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Please ensure your clothes and shoes are clean.</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Please make sure your hair is off your shoulders. </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Nails must be kept short, and no nail varnish is to be worn. Acrylic or gel nails are not permitted.</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You are permitted to wear a wedding band, but all other </a:t>
            </a:r>
            <a:r>
              <a:rPr lang="en-US" sz="1400" dirty="0" err="1">
                <a:solidFill>
                  <a:srgbClr val="0F2F24"/>
                </a:solidFill>
                <a:latin typeface="Century Gothic" panose="020B0502020202020204" pitchFamily="34" charset="0"/>
                <a:cs typeface="Calibri" panose="020F0502020204030204" pitchFamily="34" charset="0"/>
              </a:rPr>
              <a:t>jewellery</a:t>
            </a:r>
            <a:r>
              <a:rPr lang="en-US" sz="1400" dirty="0">
                <a:solidFill>
                  <a:srgbClr val="0F2F24"/>
                </a:solidFill>
                <a:latin typeface="Century Gothic" panose="020B0502020202020204" pitchFamily="34" charset="0"/>
                <a:cs typeface="Calibri" panose="020F0502020204030204" pitchFamily="34" charset="0"/>
              </a:rPr>
              <a:t> should be removed whilst working for Bank Partners.</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No other forms of visible body </a:t>
            </a:r>
            <a:r>
              <a:rPr lang="en-US" sz="1400" dirty="0" err="1">
                <a:solidFill>
                  <a:srgbClr val="0F2F24"/>
                </a:solidFill>
                <a:latin typeface="Century Gothic" panose="020B0502020202020204" pitchFamily="34" charset="0"/>
                <a:cs typeface="Calibri" panose="020F0502020204030204" pitchFamily="34" charset="0"/>
              </a:rPr>
              <a:t>jewellery</a:t>
            </a:r>
            <a:r>
              <a:rPr lang="en-US" sz="1400" dirty="0">
                <a:solidFill>
                  <a:srgbClr val="0F2F24"/>
                </a:solidFill>
                <a:latin typeface="Century Gothic" panose="020B0502020202020204" pitchFamily="34" charset="0"/>
                <a:cs typeface="Calibri" panose="020F0502020204030204" pitchFamily="34" charset="0"/>
              </a:rPr>
              <a:t> (including tongue, eyebrow, nose, and lips) are to be worn.</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If you are required to wear scrubs –due to infection control, please do not wear these on your commute to and from work.</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Wash uniforms and clothing worn at work at the hottest temperature suitable for the fabric</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Wear soft-soled shoes, closed over the foot and toes</a:t>
            </a:r>
          </a:p>
          <a:p>
            <a:pPr marL="285742" indent="-285742">
              <a:spcAft>
                <a:spcPts val="601"/>
              </a:spcAft>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Where, for religious reasons, members of staff wish to cover their forearms or wear a bracelet when not engaged in patient care, ensure that sleeves or bracelets can be pushed up the arm and secured in place for hand washing and direct patient care activity.</a:t>
            </a:r>
          </a:p>
        </p:txBody>
      </p:sp>
    </p:spTree>
    <p:extLst>
      <p:ext uri="{BB962C8B-B14F-4D97-AF65-F5344CB8AC3E}">
        <p14:creationId xmlns:p14="http://schemas.microsoft.com/office/powerpoint/2010/main" val="985354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A075706-70F2-CC0E-CD1B-4F6B1D00D4B3}"/>
              </a:ext>
            </a:extLst>
          </p:cNvPr>
          <p:cNvSpPr txBox="1"/>
          <p:nvPr/>
        </p:nvSpPr>
        <p:spPr>
          <a:xfrm>
            <a:off x="528033" y="1222494"/>
            <a:ext cx="5739203" cy="5609821"/>
          </a:xfrm>
          <a:prstGeom prst="rect">
            <a:avLst/>
          </a:prstGeom>
          <a:noFill/>
        </p:spPr>
        <p:txBody>
          <a:bodyPr wrap="square" numCol="1" spcCol="432000">
            <a:noAutofit/>
          </a:bodyPr>
          <a:lstStyle/>
          <a:p>
            <a:pPr>
              <a:spcAft>
                <a:spcPts val="601"/>
              </a:spcAft>
            </a:pPr>
            <a:r>
              <a:rPr lang="en-US" sz="1400" b="1" dirty="0">
                <a:solidFill>
                  <a:srgbClr val="0F2F24"/>
                </a:solidFill>
                <a:latin typeface="Century Gothic" panose="020B0502020202020204" pitchFamily="34" charset="0"/>
                <a:cs typeface="Calibri" panose="020F0502020204030204" pitchFamily="34" charset="0"/>
              </a:rPr>
              <a:t>Payroll</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Bank Partners processes payroll every Wednesday, with payments made via BACS to your nominated bank account, crediting on Friday.</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Timesheets are paid one week in arrears and must be submitted and approved by the specified deadlines. Bank Partners cannot be held responsible for any delays in salary payments arising from circumstances beyond its control.</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You will be notified in advance of any amendments to pay date changes due to Bank Holidays.</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Please note that discussions regarding rates of pay with other workers are strictly prohibited under company policy.</a:t>
            </a:r>
          </a:p>
          <a:p>
            <a:pPr>
              <a:spcBef>
                <a:spcPts val="600"/>
              </a:spcBef>
              <a:spcAft>
                <a:spcPts val="600"/>
              </a:spcAft>
            </a:pPr>
            <a:r>
              <a:rPr lang="en-GB" sz="1400" b="1" dirty="0">
                <a:solidFill>
                  <a:srgbClr val="0F2F24"/>
                </a:solidFill>
                <a:latin typeface="Century Gothic" panose="020B0502020202020204" pitchFamily="34" charset="0"/>
                <a:cs typeface="Calibri" panose="020F0502020204030204" pitchFamily="34" charset="0"/>
              </a:rPr>
              <a:t>The Working Time Directive</a:t>
            </a:r>
          </a:p>
          <a:p>
            <a:r>
              <a:rPr lang="en-GB" sz="1400" dirty="0">
                <a:solidFill>
                  <a:srgbClr val="0F2F24"/>
                </a:solidFill>
                <a:latin typeface="Century Gothic" panose="020B0502020202020204" pitchFamily="34" charset="0"/>
                <a:cs typeface="Calibri" panose="020F0502020204030204" pitchFamily="34" charset="0"/>
              </a:rPr>
              <a:t>Bank Partners is required to take reasonable steps to ensure that you do not work more than an average of 48 hours a week over a 17-week period. However, you are entitled to choose to work more than the 48-hour limit by opting out of the Working Time Directive. It is unacceptable to work back-to-back shifts; Bank Partners considers this to be unsafe for you and our clients and patients. Bank Partners takes this matter very seriously. If an incident occurs disciplinary action may be taken.</a:t>
            </a:r>
          </a:p>
          <a:p>
            <a:pPr marL="285742" indent="-285742">
              <a:buClr>
                <a:srgbClr val="156082"/>
              </a:buClr>
              <a:buFont typeface="Arial" panose="020B0604020202020204" pitchFamily="34" charset="0"/>
              <a:buChar char="•"/>
            </a:pPr>
            <a:endParaRPr lang="en-US" sz="1400" dirty="0">
              <a:solidFill>
                <a:srgbClr val="0F2F24"/>
              </a:solidFill>
              <a:latin typeface="Century Gothic" panose="020B0502020202020204" pitchFamily="34" charset="0"/>
              <a:cs typeface="Calibri" panose="020F0502020204030204" pitchFamily="34" charset="0"/>
            </a:endParaRPr>
          </a:p>
        </p:txBody>
      </p:sp>
      <p:sp>
        <p:nvSpPr>
          <p:cNvPr id="10" name="Title 1">
            <a:extLst>
              <a:ext uri="{FF2B5EF4-FFF2-40B4-BE49-F238E27FC236}">
                <a16:creationId xmlns:a16="http://schemas.microsoft.com/office/drawing/2014/main" id="{5A05EA3A-C74D-04D5-0AF4-A79C88ACA3B1}"/>
              </a:ext>
            </a:extLst>
          </p:cNvPr>
          <p:cNvSpPr>
            <a:spLocks noGrp="1"/>
          </p:cNvSpPr>
          <p:nvPr>
            <p:ph type="title"/>
          </p:nvPr>
        </p:nvSpPr>
        <p:spPr>
          <a:xfrm>
            <a:off x="528033" y="669073"/>
            <a:ext cx="3900033" cy="374116"/>
          </a:xfrm>
        </p:spPr>
        <p:txBody>
          <a:bodyPr lIns="0" tIns="0" rIns="0" bIns="0">
            <a:noAutofit/>
          </a:bodyPr>
          <a:lstStyle/>
          <a:p>
            <a:pPr algn="l"/>
            <a:r>
              <a:rPr lang="en-GB" sz="2400" dirty="0"/>
              <a:t>Working </a:t>
            </a:r>
            <a:r>
              <a:rPr lang="en-GB" dirty="0"/>
              <a:t>for Bank Partners</a:t>
            </a:r>
            <a:endParaRPr lang="en-GB" sz="2400" dirty="0"/>
          </a:p>
        </p:txBody>
      </p:sp>
    </p:spTree>
    <p:extLst>
      <p:ext uri="{BB962C8B-B14F-4D97-AF65-F5344CB8AC3E}">
        <p14:creationId xmlns:p14="http://schemas.microsoft.com/office/powerpoint/2010/main" val="3754990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921A36C-BF9B-D8FF-0CDE-272ECB6DF235}"/>
              </a:ext>
            </a:extLst>
          </p:cNvPr>
          <p:cNvSpPr txBox="1"/>
          <p:nvPr/>
        </p:nvSpPr>
        <p:spPr>
          <a:xfrm>
            <a:off x="528033" y="1222493"/>
            <a:ext cx="5770025" cy="6174899"/>
          </a:xfrm>
          <a:prstGeom prst="rect">
            <a:avLst/>
          </a:prstGeom>
          <a:noFill/>
        </p:spPr>
        <p:txBody>
          <a:bodyPr wrap="square" numCol="1" spcCol="432000">
            <a:noAutofit/>
          </a:bodyPr>
          <a:lstStyle/>
          <a:p>
            <a:pPr>
              <a:spcAft>
                <a:spcPts val="601"/>
              </a:spcAft>
            </a:pPr>
            <a:r>
              <a:rPr lang="en-US" sz="1400" b="1" dirty="0">
                <a:solidFill>
                  <a:srgbClr val="0F2F24"/>
                </a:solidFill>
                <a:latin typeface="Century Gothic" panose="020B0502020202020204" pitchFamily="34" charset="0"/>
                <a:cs typeface="Calibri" panose="020F0502020204030204" pitchFamily="34" charset="0"/>
              </a:rPr>
              <a:t>Tax and National Insurance</a:t>
            </a:r>
          </a:p>
          <a:p>
            <a:pPr>
              <a:spcAft>
                <a:spcPts val="601"/>
              </a:spcAft>
            </a:pPr>
            <a:r>
              <a:rPr lang="en-US" sz="1400" dirty="0">
                <a:solidFill>
                  <a:srgbClr val="0F2F24"/>
                </a:solidFill>
                <a:latin typeface="Century Gothic" panose="020B0502020202020204" pitchFamily="34" charset="0"/>
                <a:cs typeface="Calibri" panose="020F0502020204030204" pitchFamily="34" charset="0"/>
              </a:rPr>
              <a:t>If this is your only or main job and you are working as PAYE, please provide Bank Partners with your P45 from your last employer. If you do not have a P45 or if this is not your main job, please complete a Starter Checklist available from the Bank Partners office, or you can download from the HMRC website: </a:t>
            </a:r>
            <a:r>
              <a:rPr lang="en-US" sz="1400" dirty="0" err="1">
                <a:solidFill>
                  <a:srgbClr val="0F2F24"/>
                </a:solidFill>
                <a:latin typeface="Century Gothic" panose="020B0502020202020204" pitchFamily="34" charset="0"/>
                <a:cs typeface="Calibri" panose="020F0502020204030204" pitchFamily="34" charset="0"/>
                <a:hlinkClick r:id="rId3"/>
              </a:rPr>
              <a:t>www.gov.uk</a:t>
            </a:r>
            <a:r>
              <a:rPr lang="en-US" sz="1400" dirty="0">
                <a:solidFill>
                  <a:srgbClr val="0F2F24"/>
                </a:solidFill>
                <a:latin typeface="Century Gothic" panose="020B0502020202020204" pitchFamily="34" charset="0"/>
                <a:cs typeface="Calibri" panose="020F0502020204030204" pitchFamily="34" charset="0"/>
                <a:hlinkClick r:id="rId3"/>
              </a:rPr>
              <a:t>/government/ publications/</a:t>
            </a:r>
            <a:r>
              <a:rPr lang="en-US" sz="1400" dirty="0" err="1">
                <a:solidFill>
                  <a:srgbClr val="0F2F24"/>
                </a:solidFill>
                <a:latin typeface="Century Gothic" panose="020B0502020202020204" pitchFamily="34" charset="0"/>
                <a:cs typeface="Calibri" panose="020F0502020204030204" pitchFamily="34" charset="0"/>
                <a:hlinkClick r:id="rId3"/>
              </a:rPr>
              <a:t>paye</a:t>
            </a:r>
            <a:r>
              <a:rPr lang="en-US" sz="1400" dirty="0">
                <a:solidFill>
                  <a:srgbClr val="0F2F24"/>
                </a:solidFill>
                <a:latin typeface="Century Gothic" panose="020B0502020202020204" pitchFamily="34" charset="0"/>
                <a:cs typeface="Calibri" panose="020F0502020204030204" pitchFamily="34" charset="0"/>
                <a:hlinkClick r:id="rId3"/>
              </a:rPr>
              <a:t>-starter-checklist</a:t>
            </a:r>
            <a:endParaRPr lang="en-US" sz="1400" dirty="0">
              <a:solidFill>
                <a:srgbClr val="0F2F24"/>
              </a:solidFill>
              <a:latin typeface="Century Gothic" panose="020B0502020202020204" pitchFamily="34" charset="0"/>
              <a:cs typeface="Calibri" panose="020F0502020204030204" pitchFamily="34" charset="0"/>
            </a:endParaRPr>
          </a:p>
          <a:p>
            <a:pPr>
              <a:spcAft>
                <a:spcPts val="601"/>
              </a:spcAft>
            </a:pPr>
            <a:r>
              <a:rPr lang="en-US" sz="1400" dirty="0">
                <a:solidFill>
                  <a:srgbClr val="0F2F24"/>
                </a:solidFill>
                <a:latin typeface="Century Gothic" panose="020B0502020202020204" pitchFamily="34" charset="0"/>
                <a:cs typeface="Calibri" panose="020F0502020204030204" pitchFamily="34" charset="0"/>
              </a:rPr>
              <a:t>If a P45 or P46 is not supplied, then Bank Partners will need to apply tax at the basic rate.</a:t>
            </a:r>
          </a:p>
          <a:p>
            <a:pPr>
              <a:spcAft>
                <a:spcPts val="601"/>
              </a:spcAft>
            </a:pPr>
            <a:r>
              <a:rPr lang="en-US" sz="1400" dirty="0">
                <a:solidFill>
                  <a:srgbClr val="0F2F24"/>
                </a:solidFill>
                <a:latin typeface="Century Gothic" panose="020B0502020202020204" pitchFamily="34" charset="0"/>
                <a:cs typeface="Calibri" panose="020F0502020204030204" pitchFamily="34" charset="0"/>
              </a:rPr>
              <a:t>The details for the HMRC are shown below. The pay reference number you need to quote is 321/ HA43261 which corresponds to Pulse Healthcare Temp.</a:t>
            </a:r>
          </a:p>
          <a:p>
            <a:pPr>
              <a:spcAft>
                <a:spcPts val="601"/>
              </a:spcAft>
            </a:pPr>
            <a:endParaRPr lang="en-US" sz="1400" dirty="0">
              <a:solidFill>
                <a:srgbClr val="0F2F24"/>
              </a:solidFill>
              <a:latin typeface="Century Gothic" panose="020B0502020202020204" pitchFamily="34" charset="0"/>
              <a:cs typeface="Calibri" panose="020F0502020204030204" pitchFamily="34" charset="0"/>
            </a:endParaRPr>
          </a:p>
          <a:p>
            <a:r>
              <a:rPr lang="en-GB" sz="1400" b="1" dirty="0">
                <a:solidFill>
                  <a:srgbClr val="0F2F24"/>
                </a:solidFill>
                <a:latin typeface="Century Gothic" panose="020B0502020202020204" pitchFamily="34" charset="0"/>
                <a:cs typeface="Calibri" panose="020F0502020204030204" pitchFamily="34" charset="0"/>
              </a:rPr>
              <a:t>Address: </a:t>
            </a:r>
            <a:r>
              <a:rPr lang="en-GB" sz="1400" dirty="0">
                <a:solidFill>
                  <a:srgbClr val="0F2F24"/>
                </a:solidFill>
                <a:latin typeface="Century Gothic" panose="020B0502020202020204" pitchFamily="34" charset="0"/>
                <a:cs typeface="Calibri" panose="020F0502020204030204" pitchFamily="34" charset="0"/>
              </a:rPr>
              <a:t>	</a:t>
            </a:r>
            <a:br>
              <a:rPr lang="en-GB" sz="1400" dirty="0">
                <a:solidFill>
                  <a:srgbClr val="0F2F24"/>
                </a:solidFill>
                <a:latin typeface="Century Gothic" panose="020B0502020202020204" pitchFamily="34" charset="0"/>
                <a:cs typeface="Calibri" panose="020F0502020204030204" pitchFamily="34" charset="0"/>
              </a:rPr>
            </a:br>
            <a:r>
              <a:rPr lang="en-GB" sz="1400" dirty="0">
                <a:solidFill>
                  <a:srgbClr val="0F2F24"/>
                </a:solidFill>
                <a:latin typeface="Century Gothic" panose="020B0502020202020204" pitchFamily="34" charset="0"/>
                <a:cs typeface="Calibri" panose="020F0502020204030204" pitchFamily="34" charset="0"/>
              </a:rPr>
              <a:t>H M Revenue &amp; Customs </a:t>
            </a:r>
            <a:br>
              <a:rPr lang="en-GB" sz="1400" dirty="0">
                <a:solidFill>
                  <a:srgbClr val="0F2F24"/>
                </a:solidFill>
                <a:latin typeface="Century Gothic" panose="020B0502020202020204" pitchFamily="34" charset="0"/>
                <a:cs typeface="Calibri" panose="020F0502020204030204" pitchFamily="34" charset="0"/>
              </a:rPr>
            </a:br>
            <a:r>
              <a:rPr lang="en-GB" sz="1400" dirty="0">
                <a:solidFill>
                  <a:srgbClr val="0F2F24"/>
                </a:solidFill>
                <a:latin typeface="Century Gothic" panose="020B0502020202020204" pitchFamily="34" charset="0"/>
                <a:cs typeface="Calibri" panose="020F0502020204030204" pitchFamily="34" charset="0"/>
              </a:rPr>
              <a:t>Pay As You Earn</a:t>
            </a:r>
          </a:p>
          <a:p>
            <a:r>
              <a:rPr lang="en-GB" sz="1400" dirty="0">
                <a:solidFill>
                  <a:srgbClr val="0F2F24"/>
                </a:solidFill>
                <a:latin typeface="Century Gothic" panose="020B0502020202020204" pitchFamily="34" charset="0"/>
                <a:cs typeface="Calibri" panose="020F0502020204030204" pitchFamily="34" charset="0"/>
              </a:rPr>
              <a:t>PO Box 1970 Liverpool</a:t>
            </a:r>
          </a:p>
          <a:p>
            <a:pPr>
              <a:spcAft>
                <a:spcPts val="601"/>
              </a:spcAft>
            </a:pPr>
            <a:r>
              <a:rPr lang="en-GB" sz="1400" dirty="0">
                <a:solidFill>
                  <a:srgbClr val="0F2F24"/>
                </a:solidFill>
                <a:latin typeface="Century Gothic" panose="020B0502020202020204" pitchFamily="34" charset="0"/>
                <a:cs typeface="Calibri" panose="020F0502020204030204" pitchFamily="34" charset="0"/>
              </a:rPr>
              <a:t>L75 1WX</a:t>
            </a:r>
          </a:p>
          <a:p>
            <a:r>
              <a:rPr lang="en-GB" sz="1400" b="1" dirty="0">
                <a:solidFill>
                  <a:srgbClr val="0F2F24"/>
                </a:solidFill>
                <a:latin typeface="Century Gothic" panose="020B0502020202020204" pitchFamily="34" charset="0"/>
                <a:cs typeface="Calibri" panose="020F0502020204030204" pitchFamily="34" charset="0"/>
              </a:rPr>
              <a:t>Telephone:</a:t>
            </a:r>
            <a:br>
              <a:rPr lang="en-GB" sz="1400" dirty="0">
                <a:solidFill>
                  <a:srgbClr val="0F2F24"/>
                </a:solidFill>
                <a:latin typeface="Century Gothic" panose="020B0502020202020204" pitchFamily="34" charset="0"/>
                <a:cs typeface="Calibri" panose="020F0502020204030204" pitchFamily="34" charset="0"/>
              </a:rPr>
            </a:br>
            <a:r>
              <a:rPr lang="en-GB" sz="1400" dirty="0">
                <a:solidFill>
                  <a:srgbClr val="0F2F24"/>
                </a:solidFill>
                <a:latin typeface="Century Gothic" panose="020B0502020202020204" pitchFamily="34" charset="0"/>
                <a:cs typeface="Calibri" panose="020F0502020204030204" pitchFamily="34" charset="0"/>
              </a:rPr>
              <a:t>0845 300 0627</a:t>
            </a:r>
          </a:p>
          <a:p>
            <a:endParaRPr lang="en-GB" sz="1400" dirty="0">
              <a:solidFill>
                <a:srgbClr val="0F2F24"/>
              </a:solidFill>
              <a:latin typeface="Century Gothic" panose="020B0502020202020204" pitchFamily="34" charset="0"/>
              <a:cs typeface="Calibri" panose="020F0502020204030204" pitchFamily="34" charset="0"/>
            </a:endParaRPr>
          </a:p>
          <a:p>
            <a:pPr>
              <a:spcAft>
                <a:spcPts val="601"/>
              </a:spcAft>
            </a:pPr>
            <a:r>
              <a:rPr lang="en-US" sz="1400" b="1" dirty="0">
                <a:solidFill>
                  <a:srgbClr val="0F2F24"/>
                </a:solidFill>
                <a:latin typeface="Century Gothic" panose="020B0502020202020204" pitchFamily="34" charset="0"/>
                <a:cs typeface="Calibri" panose="020F0502020204030204" pitchFamily="34" charset="0"/>
              </a:rPr>
              <a:t>Paid annual leave</a:t>
            </a:r>
          </a:p>
          <a:p>
            <a:pPr>
              <a:spcAft>
                <a:spcPts val="601"/>
              </a:spcAft>
            </a:pPr>
            <a:r>
              <a:rPr lang="en-US" sz="1400" dirty="0">
                <a:solidFill>
                  <a:srgbClr val="0F2F24"/>
                </a:solidFill>
                <a:latin typeface="Century Gothic" panose="020B0502020202020204" pitchFamily="34" charset="0"/>
                <a:cs typeface="Calibri" panose="020F0502020204030204" pitchFamily="34" charset="0"/>
              </a:rPr>
              <a:t>You are legally entitled to a minimum of 5.6 weeks of paid annual leave per year, pro rata, in accordance with UK employment law. The leave year commences on 6th April, completing on 5th April.</a:t>
            </a:r>
          </a:p>
          <a:p>
            <a:pPr>
              <a:spcAft>
                <a:spcPts val="601"/>
              </a:spcAft>
            </a:pPr>
            <a:endParaRPr lang="en-US" sz="1400" dirty="0">
              <a:latin typeface="Century Gothic" panose="020B0502020202020204" pitchFamily="34" charset="0"/>
              <a:cs typeface="Calibri" panose="020F0502020204030204" pitchFamily="34" charset="0"/>
            </a:endParaRPr>
          </a:p>
          <a:p>
            <a:pPr>
              <a:spcAft>
                <a:spcPts val="601"/>
              </a:spcAft>
            </a:pPr>
            <a:endParaRPr lang="en-US" sz="1400" dirty="0">
              <a:latin typeface="Century Gothic" panose="020B0502020202020204" pitchFamily="34" charset="0"/>
              <a:cs typeface="Calibri" panose="020F0502020204030204" pitchFamily="34" charset="0"/>
            </a:endParaRPr>
          </a:p>
        </p:txBody>
      </p:sp>
      <p:sp>
        <p:nvSpPr>
          <p:cNvPr id="10" name="Title 1">
            <a:extLst>
              <a:ext uri="{FF2B5EF4-FFF2-40B4-BE49-F238E27FC236}">
                <a16:creationId xmlns:a16="http://schemas.microsoft.com/office/drawing/2014/main" id="{FDFEB1C5-A0A2-5B47-5E49-A588EB8AFC47}"/>
              </a:ext>
            </a:extLst>
          </p:cNvPr>
          <p:cNvSpPr>
            <a:spLocks noGrp="1"/>
          </p:cNvSpPr>
          <p:nvPr>
            <p:ph type="title"/>
          </p:nvPr>
        </p:nvSpPr>
        <p:spPr>
          <a:xfrm>
            <a:off x="528033" y="669073"/>
            <a:ext cx="3900033" cy="374116"/>
          </a:xfrm>
        </p:spPr>
        <p:txBody>
          <a:bodyPr lIns="0" tIns="0" rIns="0" bIns="0">
            <a:noAutofit/>
          </a:bodyPr>
          <a:lstStyle/>
          <a:p>
            <a:pPr algn="l"/>
            <a:r>
              <a:rPr lang="en-GB" sz="2400" dirty="0"/>
              <a:t>Working </a:t>
            </a:r>
            <a:r>
              <a:rPr lang="en-GB" dirty="0"/>
              <a:t>for Bank Partners</a:t>
            </a:r>
            <a:endParaRPr lang="en-GB" sz="2400" dirty="0"/>
          </a:p>
        </p:txBody>
      </p:sp>
    </p:spTree>
    <p:extLst>
      <p:ext uri="{BB962C8B-B14F-4D97-AF65-F5344CB8AC3E}">
        <p14:creationId xmlns:p14="http://schemas.microsoft.com/office/powerpoint/2010/main" val="887228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D6DE959-D883-E66A-6494-CB3851D59EFA}"/>
              </a:ext>
            </a:extLst>
          </p:cNvPr>
          <p:cNvSpPr txBox="1"/>
          <p:nvPr/>
        </p:nvSpPr>
        <p:spPr>
          <a:xfrm>
            <a:off x="528033" y="1201813"/>
            <a:ext cx="5595365" cy="7346286"/>
          </a:xfrm>
          <a:prstGeom prst="rect">
            <a:avLst/>
          </a:prstGeom>
          <a:noFill/>
        </p:spPr>
        <p:txBody>
          <a:bodyPr wrap="square" numCol="1" spcCol="432000">
            <a:noAutofit/>
          </a:bodyPr>
          <a:lstStyle/>
          <a:p>
            <a:pPr>
              <a:spcAft>
                <a:spcPts val="601"/>
              </a:spcAft>
            </a:pPr>
            <a:r>
              <a:rPr lang="en-US" sz="1400" dirty="0">
                <a:solidFill>
                  <a:srgbClr val="0F2F24"/>
                </a:solidFill>
                <a:latin typeface="Century Gothic" panose="020B0502020202020204" pitchFamily="34" charset="0"/>
                <a:cs typeface="Calibri" panose="020F0502020204030204" pitchFamily="34" charset="0"/>
              </a:rPr>
              <a:t>Paid annual leave is calculated in accordance with and in proportion to the number of hours that you have worked on assignment and is based on reference pay.</a:t>
            </a:r>
          </a:p>
          <a:p>
            <a:pPr>
              <a:spcAft>
                <a:spcPts val="601"/>
              </a:spcAft>
            </a:pPr>
            <a:r>
              <a:rPr lang="en-US" sz="1400" dirty="0">
                <a:solidFill>
                  <a:srgbClr val="0F2F24"/>
                </a:solidFill>
                <a:latin typeface="Century Gothic" panose="020B0502020202020204" pitchFamily="34" charset="0"/>
                <a:cs typeface="Calibri" panose="020F0502020204030204" pitchFamily="34" charset="0"/>
              </a:rPr>
              <a:t>When you join Bank Partners, you will be informed of the different rates of pay available. You will be advised of the applicable rate of pay for each shift when you are offered that shift.</a:t>
            </a:r>
          </a:p>
          <a:p>
            <a:pPr>
              <a:spcAft>
                <a:spcPts val="601"/>
              </a:spcAft>
            </a:pPr>
            <a:r>
              <a:rPr lang="en-US" sz="1400" dirty="0">
                <a:solidFill>
                  <a:srgbClr val="0F2F24"/>
                </a:solidFill>
                <a:latin typeface="Century Gothic" panose="020B0502020202020204" pitchFamily="34" charset="0"/>
                <a:cs typeface="Calibri" panose="020F0502020204030204" pitchFamily="34" charset="0"/>
              </a:rPr>
              <a:t>Each time you are paid, your pay will include an element of holiday pay, which is often referred to as the ‘rolled up’ method. Under this arrangement, holiday pay is included within your regular earnings, rather than being paid separately when annual leave is taken. You will be informed of the amount of pay, and the amount of holiday pay you will you receive and this will also be displayed on your weekly </a:t>
            </a:r>
            <a:r>
              <a:rPr lang="en-US" sz="1400" dirty="0" err="1">
                <a:solidFill>
                  <a:srgbClr val="0F2F24"/>
                </a:solidFill>
                <a:latin typeface="Century Gothic" panose="020B0502020202020204" pitchFamily="34" charset="0"/>
                <a:cs typeface="Calibri" panose="020F0502020204030204" pitchFamily="34" charset="0"/>
              </a:rPr>
              <a:t>payslip</a:t>
            </a:r>
            <a:r>
              <a:rPr lang="en-US" sz="1400" dirty="0">
                <a:solidFill>
                  <a:srgbClr val="0F2F24"/>
                </a:solidFill>
                <a:latin typeface="Century Gothic" panose="020B0502020202020204" pitchFamily="34" charset="0"/>
                <a:cs typeface="Calibri" panose="020F0502020204030204" pitchFamily="34" charset="0"/>
              </a:rPr>
              <a:t>.</a:t>
            </a:r>
          </a:p>
          <a:p>
            <a:pPr>
              <a:spcAft>
                <a:spcPts val="601"/>
              </a:spcAft>
            </a:pPr>
            <a:r>
              <a:rPr lang="en-US" sz="1400" dirty="0">
                <a:solidFill>
                  <a:srgbClr val="0F2F24"/>
                </a:solidFill>
                <a:latin typeface="Century Gothic" panose="020B0502020202020204" pitchFamily="34" charset="0"/>
                <a:cs typeface="Calibri" panose="020F0502020204030204" pitchFamily="34" charset="0"/>
              </a:rPr>
              <a:t>We are committed to staff wellbeing. </a:t>
            </a:r>
          </a:p>
          <a:p>
            <a:pPr marL="285742" indent="-285742">
              <a:spcAft>
                <a:spcPts val="601"/>
              </a:spcAft>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We actively encourage and support staff to take their annual leave entitlement as this is key for your health, safety, and wellbeing. Where you receive your holiday pay on a regular basis throughout the year, you must still, in accordance with employment legislation, ensure that you take time off work to reflect your accrued annual leave entitlement. You will be asked to confirm this at appraisal and sign an annual declaration that you understand your holiday entitlement and that you have taken/will take appropriate periods of holiday</a:t>
            </a:r>
          </a:p>
          <a:p>
            <a:pPr marL="285742" indent="-285742">
              <a:spcAft>
                <a:spcPts val="601"/>
              </a:spcAft>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All entitlement to leave must be taken during the course of the leave year in which it accrues and none may be carried forward to the next leave year (unless you are prevented from taking holiday on account of sickness or maternity leave which must be communicated in writing with the appropriate certificates)</a:t>
            </a:r>
          </a:p>
        </p:txBody>
      </p:sp>
      <p:sp>
        <p:nvSpPr>
          <p:cNvPr id="11" name="Title 1">
            <a:extLst>
              <a:ext uri="{FF2B5EF4-FFF2-40B4-BE49-F238E27FC236}">
                <a16:creationId xmlns:a16="http://schemas.microsoft.com/office/drawing/2014/main" id="{9F708955-BBEA-23EF-3891-ECFF0DD1013B}"/>
              </a:ext>
            </a:extLst>
          </p:cNvPr>
          <p:cNvSpPr>
            <a:spLocks noGrp="1"/>
          </p:cNvSpPr>
          <p:nvPr>
            <p:ph type="title"/>
          </p:nvPr>
        </p:nvSpPr>
        <p:spPr>
          <a:xfrm>
            <a:off x="528033" y="669073"/>
            <a:ext cx="3900033" cy="374116"/>
          </a:xfrm>
        </p:spPr>
        <p:txBody>
          <a:bodyPr lIns="0" tIns="0" rIns="0" bIns="0">
            <a:noAutofit/>
          </a:bodyPr>
          <a:lstStyle/>
          <a:p>
            <a:pPr algn="l"/>
            <a:r>
              <a:rPr lang="en-GB" sz="2400" dirty="0"/>
              <a:t>Working </a:t>
            </a:r>
            <a:r>
              <a:rPr lang="en-GB" dirty="0"/>
              <a:t>for Bank Partners</a:t>
            </a:r>
            <a:endParaRPr lang="en-GB" sz="2400" dirty="0"/>
          </a:p>
        </p:txBody>
      </p:sp>
    </p:spTree>
    <p:extLst>
      <p:ext uri="{BB962C8B-B14F-4D97-AF65-F5344CB8AC3E}">
        <p14:creationId xmlns:p14="http://schemas.microsoft.com/office/powerpoint/2010/main" val="1685875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E00A736-2E9B-8903-4AD2-55253E598971}"/>
              </a:ext>
            </a:extLst>
          </p:cNvPr>
          <p:cNvSpPr txBox="1"/>
          <p:nvPr/>
        </p:nvSpPr>
        <p:spPr>
          <a:xfrm>
            <a:off x="528033" y="1201813"/>
            <a:ext cx="5605639" cy="7171625"/>
          </a:xfrm>
          <a:prstGeom prst="rect">
            <a:avLst/>
          </a:prstGeom>
          <a:noFill/>
        </p:spPr>
        <p:txBody>
          <a:bodyPr wrap="square" numCol="1" spcCol="432000">
            <a:noAutofit/>
          </a:bodyPr>
          <a:lstStyle/>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It is important that you communicate regularly with us. When you wish to take your holiday, you need to let Bank Partners know your intention to take leave and the dates so that we can record when you are not available for work, and so that we can be sure you have taken sufficient time off work.</a:t>
            </a:r>
          </a:p>
          <a:p>
            <a:pPr marL="285742" indent="-285742">
              <a:spcAft>
                <a:spcPts val="600"/>
              </a:spcAft>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You must give notice of at least twice the length of the period for which you wish to take leave. Unless we inform you that it is not possible for you to take leave on the requested dates, you shall be entitled to take up your leave entitlement as notified. Bank Partners reserves the right to require you to take any accrued holiday during any notice period on such dates as it may specify.</a:t>
            </a:r>
          </a:p>
          <a:p>
            <a:pPr>
              <a:spcAft>
                <a:spcPts val="601"/>
              </a:spcAft>
            </a:pPr>
            <a:r>
              <a:rPr lang="en-US" sz="1400" dirty="0">
                <a:solidFill>
                  <a:srgbClr val="0F2F24"/>
                </a:solidFill>
                <a:latin typeface="Century Gothic" panose="020B0502020202020204" pitchFamily="34" charset="0"/>
                <a:cs typeface="Calibri" panose="020F0502020204030204" pitchFamily="34" charset="0"/>
              </a:rPr>
              <a:t>Please contact Bank Partners if you are in any doubt about your holiday entitlements.</a:t>
            </a:r>
          </a:p>
          <a:p>
            <a:pPr>
              <a:spcAft>
                <a:spcPts val="601"/>
              </a:spcAft>
            </a:pPr>
            <a:r>
              <a:rPr lang="en-GB" sz="1400" b="1" dirty="0">
                <a:solidFill>
                  <a:srgbClr val="0F2F24"/>
                </a:solidFill>
                <a:latin typeface="Century Gothic" panose="020B0502020202020204" pitchFamily="34" charset="0"/>
                <a:cs typeface="Calibri" panose="020F0502020204030204" pitchFamily="34" charset="0"/>
              </a:rPr>
              <a:t>Our expectations of you</a:t>
            </a:r>
          </a:p>
          <a:p>
            <a:pPr>
              <a:spcAft>
                <a:spcPts val="601"/>
              </a:spcAft>
            </a:pPr>
            <a:r>
              <a:rPr lang="en-GB" sz="1400" dirty="0">
                <a:solidFill>
                  <a:srgbClr val="0F2F24"/>
                </a:solidFill>
                <a:latin typeface="Century Gothic" panose="020B0502020202020204" pitchFamily="34" charset="0"/>
                <a:cs typeface="Calibri" panose="020F0502020204030204" pitchFamily="34" charset="0"/>
              </a:rPr>
              <a:t>We ask all bank workers to behave in a way that upholds the reputation of their profession and of Bank Partners.</a:t>
            </a:r>
          </a:p>
          <a:p>
            <a:pPr marL="285742" indent="-285742">
              <a:buClr>
                <a:srgbClr val="0999E9"/>
              </a:buClr>
              <a:buFont typeface="Arial" panose="020B0604020202020204" pitchFamily="34" charset="0"/>
              <a:buChar char="•"/>
            </a:pPr>
            <a:r>
              <a:rPr lang="en-GB" sz="1400" dirty="0">
                <a:solidFill>
                  <a:srgbClr val="0F2F24"/>
                </a:solidFill>
                <a:latin typeface="Century Gothic" panose="020B0502020202020204" pitchFamily="34" charset="0"/>
                <a:cs typeface="Calibri" panose="020F0502020204030204" pitchFamily="34" charset="0"/>
              </a:rPr>
              <a:t>You must comply with the trusts’ procedures for the safe handling of money and property belonging to patients.</a:t>
            </a:r>
          </a:p>
          <a:p>
            <a:pPr marL="285742" indent="-285742">
              <a:buClr>
                <a:srgbClr val="0999E9"/>
              </a:buClr>
              <a:buFont typeface="Arial" panose="020B0604020202020204" pitchFamily="34" charset="0"/>
              <a:buChar char="•"/>
            </a:pPr>
            <a:r>
              <a:rPr lang="en-GB" sz="1400" dirty="0">
                <a:solidFill>
                  <a:srgbClr val="0F2F24"/>
                </a:solidFill>
                <a:latin typeface="Century Gothic" panose="020B0502020202020204" pitchFamily="34" charset="0"/>
                <a:cs typeface="Calibri" panose="020F0502020204030204" pitchFamily="34" charset="0"/>
              </a:rPr>
              <a:t>Under no circumstance will you accept any gifts, loans, or gratuities from patients, relatives, or other interested parties.</a:t>
            </a:r>
          </a:p>
          <a:p>
            <a:pPr marL="285742" indent="-285742">
              <a:buClr>
                <a:srgbClr val="0999E9"/>
              </a:buClr>
              <a:buFont typeface="Arial" panose="020B0604020202020204" pitchFamily="34" charset="0"/>
              <a:buChar char="•"/>
            </a:pPr>
            <a:r>
              <a:rPr lang="en-GB" sz="1400" dirty="0">
                <a:solidFill>
                  <a:srgbClr val="0F2F24"/>
                </a:solidFill>
                <a:latin typeface="Century Gothic" panose="020B0502020202020204" pitchFamily="34" charset="0"/>
                <a:cs typeface="Calibri" panose="020F0502020204030204" pitchFamily="34" charset="0"/>
              </a:rPr>
              <a:t>You are not permitted to act as a witness to the Will of any patient for whom you are providing or have provided care.</a:t>
            </a:r>
          </a:p>
          <a:p>
            <a:pPr marL="285742" indent="-285742">
              <a:buClr>
                <a:srgbClr val="0999E9"/>
              </a:buClr>
              <a:buFont typeface="Arial" panose="020B0604020202020204" pitchFamily="34" charset="0"/>
              <a:buChar char="•"/>
            </a:pPr>
            <a:r>
              <a:rPr lang="en-GB" sz="1400" dirty="0">
                <a:solidFill>
                  <a:srgbClr val="0F2F24"/>
                </a:solidFill>
                <a:latin typeface="Century Gothic" panose="020B0502020202020204" pitchFamily="34" charset="0"/>
                <a:cs typeface="Calibri" panose="020F0502020204030204" pitchFamily="34" charset="0"/>
              </a:rPr>
              <a:t>You must not give any gifts or lend money to your patients.</a:t>
            </a:r>
          </a:p>
          <a:p>
            <a:pPr marL="285742" indent="-285742">
              <a:buClr>
                <a:srgbClr val="0999E9"/>
              </a:buClr>
              <a:buFont typeface="Arial" panose="020B0604020202020204" pitchFamily="34" charset="0"/>
              <a:buChar char="•"/>
            </a:pPr>
            <a:r>
              <a:rPr lang="en-GB" sz="1400" dirty="0">
                <a:solidFill>
                  <a:srgbClr val="0F2F24"/>
                </a:solidFill>
                <a:latin typeface="Century Gothic" panose="020B0502020202020204" pitchFamily="34" charset="0"/>
                <a:cs typeface="Calibri" panose="020F0502020204030204" pitchFamily="34" charset="0"/>
              </a:rPr>
              <a:t>Do not agree to look after or safeguard any part of a patient’s property.</a:t>
            </a:r>
          </a:p>
          <a:p>
            <a:pPr>
              <a:spcAft>
                <a:spcPts val="601"/>
              </a:spcAft>
            </a:pPr>
            <a:endParaRPr lang="en-US" sz="1400" dirty="0">
              <a:solidFill>
                <a:srgbClr val="0F2F24"/>
              </a:solidFill>
              <a:latin typeface="Century Gothic" panose="020B0502020202020204" pitchFamily="34" charset="0"/>
              <a:cs typeface="Calibri" panose="020F0502020204030204" pitchFamily="34" charset="0"/>
            </a:endParaRPr>
          </a:p>
          <a:p>
            <a:pPr>
              <a:spcAft>
                <a:spcPts val="601"/>
              </a:spcAft>
            </a:pPr>
            <a:endParaRPr lang="en-US" sz="1400" dirty="0">
              <a:solidFill>
                <a:srgbClr val="0F2F24"/>
              </a:solidFill>
              <a:latin typeface="Century Gothic" panose="020B0502020202020204" pitchFamily="34" charset="0"/>
              <a:cs typeface="Calibri" panose="020F0502020204030204" pitchFamily="34" charset="0"/>
            </a:endParaRPr>
          </a:p>
        </p:txBody>
      </p:sp>
      <p:sp>
        <p:nvSpPr>
          <p:cNvPr id="10" name="Title 1">
            <a:extLst>
              <a:ext uri="{FF2B5EF4-FFF2-40B4-BE49-F238E27FC236}">
                <a16:creationId xmlns:a16="http://schemas.microsoft.com/office/drawing/2014/main" id="{0F28FE38-43CA-2428-B15D-B0F756F667AB}"/>
              </a:ext>
            </a:extLst>
          </p:cNvPr>
          <p:cNvSpPr>
            <a:spLocks noGrp="1"/>
          </p:cNvSpPr>
          <p:nvPr>
            <p:ph type="title"/>
          </p:nvPr>
        </p:nvSpPr>
        <p:spPr>
          <a:xfrm>
            <a:off x="528033" y="669073"/>
            <a:ext cx="3900033" cy="374116"/>
          </a:xfrm>
        </p:spPr>
        <p:txBody>
          <a:bodyPr lIns="0" tIns="0" rIns="0" bIns="0">
            <a:noAutofit/>
          </a:bodyPr>
          <a:lstStyle/>
          <a:p>
            <a:pPr algn="l"/>
            <a:r>
              <a:rPr lang="en-GB" sz="2400" dirty="0"/>
              <a:t>Working </a:t>
            </a:r>
            <a:r>
              <a:rPr lang="en-GB" dirty="0"/>
              <a:t>for Bank Partners</a:t>
            </a:r>
            <a:endParaRPr lang="en-GB" sz="2400" dirty="0"/>
          </a:p>
        </p:txBody>
      </p:sp>
    </p:spTree>
    <p:extLst>
      <p:ext uri="{BB962C8B-B14F-4D97-AF65-F5344CB8AC3E}">
        <p14:creationId xmlns:p14="http://schemas.microsoft.com/office/powerpoint/2010/main" val="2546740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3D9B8C2-E389-8666-92F0-2246DBFC16AE}"/>
              </a:ext>
            </a:extLst>
          </p:cNvPr>
          <p:cNvSpPr txBox="1"/>
          <p:nvPr/>
        </p:nvSpPr>
        <p:spPr>
          <a:xfrm>
            <a:off x="528033" y="1201813"/>
            <a:ext cx="5965234" cy="8035114"/>
          </a:xfrm>
          <a:prstGeom prst="rect">
            <a:avLst/>
          </a:prstGeom>
          <a:noFill/>
        </p:spPr>
        <p:txBody>
          <a:bodyPr wrap="square" numCol="1" spcCol="432000">
            <a:noAutofit/>
          </a:bodyPr>
          <a:lstStyle/>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You must ensure that your registration status is not used in the promotion of commercial products or services; declare any financial or other interests in relevant </a:t>
            </a:r>
            <a:r>
              <a:rPr lang="en-US" sz="1400" dirty="0" err="1">
                <a:solidFill>
                  <a:srgbClr val="0F2F24"/>
                </a:solidFill>
                <a:latin typeface="Century Gothic" panose="020B0502020202020204" pitchFamily="34" charset="0"/>
                <a:cs typeface="Calibri" panose="020F0502020204030204" pitchFamily="34" charset="0"/>
              </a:rPr>
              <a:t>organisations</a:t>
            </a:r>
            <a:r>
              <a:rPr lang="en-US" sz="1400" dirty="0">
                <a:solidFill>
                  <a:srgbClr val="0F2F24"/>
                </a:solidFill>
                <a:latin typeface="Century Gothic" panose="020B0502020202020204" pitchFamily="34" charset="0"/>
                <a:cs typeface="Calibri" panose="020F0502020204030204" pitchFamily="34" charset="0"/>
              </a:rPr>
              <a:t> providing such goods and services and ensure your professional judgement is not influenced by any commercial considerations.</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During an engagement you are expected and required to be flexible.</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You must be willing to share your skills and experience for the benefit of colleagues. This may mean you may need to move wards/sites/departments to ensure patient safety. If you are requested to move, and it is within your competencies, you are required to do so.</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When providing advice regarding any product or service relating to your professional role or area of practice, you must be aware of the risk that, on account of your professional title or qualification, you could be perceived by the patient as endorsing the product.</a:t>
            </a:r>
          </a:p>
          <a:p>
            <a:pPr marL="285742" indent="-285742">
              <a:spcAft>
                <a:spcPts val="601"/>
              </a:spcAft>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Most importantly know your own limits and always ask if you are unsure of anything</a:t>
            </a:r>
          </a:p>
          <a:p>
            <a:pPr>
              <a:spcAft>
                <a:spcPts val="601"/>
              </a:spcAft>
              <a:buClr>
                <a:srgbClr val="156082"/>
              </a:buClr>
            </a:pPr>
            <a:r>
              <a:rPr lang="en-US" sz="1400" dirty="0">
                <a:solidFill>
                  <a:srgbClr val="0F2F24"/>
                </a:solidFill>
                <a:latin typeface="Century Gothic" panose="020B0502020202020204" pitchFamily="34" charset="0"/>
                <a:cs typeface="Calibri" panose="020F0502020204030204" pitchFamily="34" charset="0"/>
              </a:rPr>
              <a:t>Please read your regulatory body code of conduct. For non-registered practitioners please refer to the skills for health code of conduct </a:t>
            </a:r>
            <a:r>
              <a:rPr lang="en-US" sz="1400" u="sng" dirty="0">
                <a:solidFill>
                  <a:srgbClr val="0F2E24"/>
                </a:solidFill>
                <a:latin typeface="Century Gothic" panose="020B0502020202020204" pitchFamily="34" charset="0"/>
                <a:cs typeface="Calibri" panose="020F0502020204030204" pitchFamily="34" charset="0"/>
                <a:hlinkClick r:id="rId3"/>
              </a:rPr>
              <a:t>https://</a:t>
            </a:r>
            <a:r>
              <a:rPr lang="en-US" sz="1400" u="sng" dirty="0" err="1">
                <a:solidFill>
                  <a:srgbClr val="0F2E24"/>
                </a:solidFill>
                <a:latin typeface="Century Gothic" panose="020B0502020202020204" pitchFamily="34" charset="0"/>
                <a:cs typeface="Calibri" panose="020F0502020204030204" pitchFamily="34" charset="0"/>
                <a:hlinkClick r:id="rId3"/>
              </a:rPr>
              <a:t>www.skillsforhealth.org.uk</a:t>
            </a:r>
            <a:r>
              <a:rPr lang="en-US" sz="1400" u="sng" dirty="0">
                <a:solidFill>
                  <a:srgbClr val="0F2E24"/>
                </a:solidFill>
                <a:latin typeface="Century Gothic" panose="020B0502020202020204" pitchFamily="34" charset="0"/>
                <a:cs typeface="Calibri" panose="020F0502020204030204" pitchFamily="34" charset="0"/>
                <a:hlinkClick r:id="rId3"/>
              </a:rPr>
              <a:t>/standards/item/217-code-of-conduct</a:t>
            </a:r>
            <a:r>
              <a:rPr lang="en-US" sz="1400" dirty="0">
                <a:solidFill>
                  <a:srgbClr val="0F2E24"/>
                </a:solidFill>
                <a:latin typeface="Century Gothic" panose="020B0502020202020204" pitchFamily="34" charset="0"/>
                <a:cs typeface="Calibri" panose="020F0502020204030204" pitchFamily="34" charset="0"/>
                <a:hlinkClick r:id="rId3"/>
              </a:rPr>
              <a:t> </a:t>
            </a:r>
            <a:r>
              <a:rPr lang="en-US" sz="1400" dirty="0">
                <a:solidFill>
                  <a:srgbClr val="0F2F24"/>
                </a:solidFill>
                <a:latin typeface="Century Gothic" panose="020B0502020202020204" pitchFamily="34" charset="0"/>
                <a:cs typeface="Calibri" panose="020F0502020204030204" pitchFamily="34" charset="0"/>
              </a:rPr>
              <a:t>or contact Bank Partners  for a copy.</a:t>
            </a:r>
          </a:p>
          <a:p>
            <a:pPr>
              <a:spcAft>
                <a:spcPts val="601"/>
              </a:spcAft>
              <a:buClr>
                <a:srgbClr val="156082"/>
              </a:buClr>
            </a:pPr>
            <a:r>
              <a:rPr lang="en-US" sz="1400" dirty="0">
                <a:solidFill>
                  <a:srgbClr val="0F2F24"/>
                </a:solidFill>
                <a:latin typeface="Century Gothic" panose="020B0502020202020204" pitchFamily="34" charset="0"/>
                <a:cs typeface="Calibri" panose="020F0502020204030204" pitchFamily="34" charset="0"/>
              </a:rPr>
              <a:t>You must also comply with all trust-relevant Bank Partners policies and procedures, details of which you will find later in this handbook.</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To act in a manner that promotes and safeguards the interests and wellbeing of patients, the trust, and Bank Partners.</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To acknowledge any limitations in your knowledge and competence and decline any duties or responsibilities unless you are able to perform them in a safe and skilled manner.</a:t>
            </a:r>
          </a:p>
          <a:p>
            <a:pPr marL="285742" indent="-285742">
              <a:buClr>
                <a:srgbClr val="0999E9"/>
              </a:buClr>
              <a:buFont typeface="Arial" panose="020B0604020202020204" pitchFamily="34" charset="0"/>
              <a:buChar char="•"/>
            </a:pPr>
            <a:r>
              <a:rPr lang="en-US" sz="1400" dirty="0">
                <a:solidFill>
                  <a:srgbClr val="0F2F24"/>
                </a:solidFill>
                <a:latin typeface="Century Gothic" panose="020B0502020202020204" pitchFamily="34" charset="0"/>
                <a:cs typeface="Calibri" panose="020F0502020204030204" pitchFamily="34" charset="0"/>
              </a:rPr>
              <a:t>However, you must also be flexible and accept any alternative work within a trust, provided it is within your clinical competence.</a:t>
            </a:r>
          </a:p>
          <a:p>
            <a:pPr>
              <a:spcAft>
                <a:spcPts val="601"/>
              </a:spcAft>
              <a:buClr>
                <a:srgbClr val="156082"/>
              </a:buClr>
            </a:pPr>
            <a:endParaRPr lang="en-US" sz="1400" dirty="0">
              <a:solidFill>
                <a:srgbClr val="0F2F24"/>
              </a:solidFill>
              <a:latin typeface="Century Gothic" panose="020B0502020202020204" pitchFamily="34" charset="0"/>
              <a:cs typeface="Calibri" panose="020F0502020204030204" pitchFamily="34" charset="0"/>
            </a:endParaRPr>
          </a:p>
          <a:p>
            <a:pPr>
              <a:spcAft>
                <a:spcPts val="601"/>
              </a:spcAft>
              <a:buClr>
                <a:srgbClr val="156082"/>
              </a:buClr>
            </a:pPr>
            <a:endParaRPr lang="en-US" sz="1400" dirty="0">
              <a:solidFill>
                <a:srgbClr val="0F2F24"/>
              </a:solidFill>
              <a:latin typeface="Century Gothic" panose="020B0502020202020204" pitchFamily="34" charset="0"/>
              <a:cs typeface="Calibri" panose="020F0502020204030204" pitchFamily="34" charset="0"/>
            </a:endParaRPr>
          </a:p>
          <a:p>
            <a:pPr>
              <a:spcAft>
                <a:spcPts val="601"/>
              </a:spcAft>
            </a:pPr>
            <a:endParaRPr lang="en-US" sz="1400" dirty="0">
              <a:solidFill>
                <a:srgbClr val="0F2F24"/>
              </a:solidFill>
              <a:latin typeface="Century Gothic" panose="020B0502020202020204" pitchFamily="34" charset="0"/>
              <a:cs typeface="Calibri" panose="020F0502020204030204" pitchFamily="34" charset="0"/>
            </a:endParaRPr>
          </a:p>
          <a:p>
            <a:pPr>
              <a:spcAft>
                <a:spcPts val="601"/>
              </a:spcAft>
            </a:pPr>
            <a:endParaRPr lang="en-US" sz="1400" dirty="0">
              <a:solidFill>
                <a:srgbClr val="0F2F24"/>
              </a:solidFill>
              <a:latin typeface="Century Gothic" panose="020B0502020202020204" pitchFamily="34" charset="0"/>
              <a:cs typeface="Calibri" panose="020F0502020204030204" pitchFamily="34" charset="0"/>
            </a:endParaRPr>
          </a:p>
        </p:txBody>
      </p:sp>
      <p:sp>
        <p:nvSpPr>
          <p:cNvPr id="11" name="Title 1">
            <a:extLst>
              <a:ext uri="{FF2B5EF4-FFF2-40B4-BE49-F238E27FC236}">
                <a16:creationId xmlns:a16="http://schemas.microsoft.com/office/drawing/2014/main" id="{399488B5-4AFC-BC59-445F-459C342AE2E4}"/>
              </a:ext>
            </a:extLst>
          </p:cNvPr>
          <p:cNvSpPr>
            <a:spLocks noGrp="1"/>
          </p:cNvSpPr>
          <p:nvPr>
            <p:ph type="title"/>
          </p:nvPr>
        </p:nvSpPr>
        <p:spPr>
          <a:xfrm>
            <a:off x="528033" y="669073"/>
            <a:ext cx="3900033" cy="374116"/>
          </a:xfrm>
        </p:spPr>
        <p:txBody>
          <a:bodyPr lIns="0" tIns="0" rIns="0" bIns="0">
            <a:noAutofit/>
          </a:bodyPr>
          <a:lstStyle/>
          <a:p>
            <a:pPr algn="l"/>
            <a:r>
              <a:rPr lang="en-GB" sz="2400" dirty="0"/>
              <a:t>Working </a:t>
            </a:r>
            <a:r>
              <a:rPr lang="en-GB" dirty="0"/>
              <a:t>for Bank Partners</a:t>
            </a:r>
            <a:endParaRPr lang="en-GB" sz="2400" dirty="0"/>
          </a:p>
        </p:txBody>
      </p:sp>
    </p:spTree>
    <p:extLst>
      <p:ext uri="{BB962C8B-B14F-4D97-AF65-F5344CB8AC3E}">
        <p14:creationId xmlns:p14="http://schemas.microsoft.com/office/powerpoint/2010/main" val="1791764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F2AE726-A389-C29A-5E9B-87E6B1CCF876}"/>
              </a:ext>
            </a:extLst>
          </p:cNvPr>
          <p:cNvSpPr txBox="1"/>
          <p:nvPr/>
        </p:nvSpPr>
        <p:spPr>
          <a:xfrm>
            <a:off x="528034" y="1201813"/>
            <a:ext cx="5780300" cy="8035114"/>
          </a:xfrm>
          <a:prstGeom prst="rect">
            <a:avLst/>
          </a:prstGeom>
          <a:noFill/>
        </p:spPr>
        <p:txBody>
          <a:bodyPr wrap="square" numCol="1" spcCol="432000">
            <a:noAutofit/>
          </a:bodyPr>
          <a:lstStyle/>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Failure to accept alternative work within a trust as directed which is within your clinical competence and required to maintain patient safety, could lead to Bank Partners ceasing to place you into assignments and furthermore, could lead to Breach of Contract proceedings being brought against you.</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To arrive for your shift at least 10 minutes before it is due to start in order to get changed and be ready for handover at the start of the shift.</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To </a:t>
            </a:r>
            <a:r>
              <a:rPr lang="en-US" sz="1400" dirty="0" err="1">
                <a:solidFill>
                  <a:srgbClr val="141826"/>
                </a:solidFill>
                <a:latin typeface="Century Gothic" panose="020B0502020202020204" pitchFamily="34" charset="0"/>
                <a:cs typeface="Calibri" panose="020F0502020204030204" pitchFamily="34" charset="0"/>
              </a:rPr>
              <a:t>familiarise</a:t>
            </a:r>
            <a:r>
              <a:rPr lang="en-US" sz="1400" dirty="0">
                <a:solidFill>
                  <a:srgbClr val="141826"/>
                </a:solidFill>
                <a:latin typeface="Century Gothic" panose="020B0502020202020204" pitchFamily="34" charset="0"/>
                <a:cs typeface="Calibri" panose="020F0502020204030204" pitchFamily="34" charset="0"/>
              </a:rPr>
              <a:t> yourself with any trust-specific policies and procedures (e.g. Health &amp; Safety Procedure, Security &amp; Fire Procedure, Evacuation Procedure, Safe Systems of Work Procedures, IV and Administration of Medicines Policies, Documentation Guidelines, etc.)</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If at induction, fire escapes and risks are not identified to you, you must ask your line manager. If they are still not identified to you, you must inform your Bank Business Partner immediately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To wear the correct uniform and photo ID badge.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To report any accidents, incidents or near misses to your line manager and to your Bank Business Partner</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To let us know if you find a particular assignment is not to your liking so we can find you alternative work.</a:t>
            </a:r>
          </a:p>
          <a:p>
            <a:pPr marL="285742" indent="-285742">
              <a:spcAft>
                <a:spcPts val="601"/>
              </a:spcAft>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To maintain and improve your professional knowledge and competence</a:t>
            </a:r>
          </a:p>
          <a:p>
            <a:pPr>
              <a:buClr>
                <a:srgbClr val="0999E9"/>
              </a:buClr>
            </a:pPr>
            <a:r>
              <a:rPr lang="en-US" sz="1400" b="1" dirty="0">
                <a:solidFill>
                  <a:srgbClr val="141826"/>
                </a:solidFill>
                <a:latin typeface="Century Gothic" panose="020B0502020202020204" pitchFamily="34" charset="0"/>
                <a:cs typeface="Calibri" panose="020F0502020204030204" pitchFamily="34" charset="0"/>
              </a:rPr>
              <a:t>Professional boundaries</a:t>
            </a:r>
            <a:endParaRPr lang="en-US" sz="1400" dirty="0">
              <a:solidFill>
                <a:srgbClr val="141826"/>
              </a:solidFill>
              <a:latin typeface="Century Gothic" panose="020B0502020202020204" pitchFamily="34" charset="0"/>
              <a:cs typeface="Calibri" panose="020F0502020204030204" pitchFamily="34" charset="0"/>
            </a:endParaRPr>
          </a:p>
          <a:p>
            <a:pPr>
              <a:buClr>
                <a:srgbClr val="0999E9"/>
              </a:buClr>
            </a:pPr>
            <a:r>
              <a:rPr lang="en-US" sz="1400" dirty="0">
                <a:solidFill>
                  <a:srgbClr val="141826"/>
                </a:solidFill>
                <a:latin typeface="Century Gothic" panose="020B0502020202020204" pitchFamily="34" charset="0"/>
                <a:cs typeface="Calibri" panose="020F0502020204030204" pitchFamily="34" charset="0"/>
              </a:rPr>
              <a:t>You must maintain clear professional boundaries: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You must refuse all but the most trivial gifts, </a:t>
            </a:r>
            <a:r>
              <a:rPr lang="en-US" sz="1400" dirty="0" err="1">
                <a:solidFill>
                  <a:srgbClr val="141826"/>
                </a:solidFill>
                <a:latin typeface="Century Gothic" panose="020B0502020202020204" pitchFamily="34" charset="0"/>
                <a:cs typeface="Calibri" panose="020F0502020204030204" pitchFamily="34" charset="0"/>
              </a:rPr>
              <a:t>favours</a:t>
            </a:r>
            <a:r>
              <a:rPr lang="en-US" sz="1400" dirty="0">
                <a:solidFill>
                  <a:srgbClr val="141826"/>
                </a:solidFill>
                <a:latin typeface="Century Gothic" panose="020B0502020202020204" pitchFamily="34" charset="0"/>
                <a:cs typeface="Calibri" panose="020F0502020204030204" pitchFamily="34" charset="0"/>
              </a:rPr>
              <a:t> or hospitality as accepting them could be interpreted as an attempt to gain preferential treatment.</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You must not ask for or accept loans from anyone in your care or anyone close to them.</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You must act with honesty and integrity in any financial dealings you have with everyone you have a professional relationship with, including the people in your care.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You must never use your professional status to promote causes that are not related to health.</a:t>
            </a:r>
          </a:p>
          <a:p>
            <a:pPr marL="285742" indent="-285742">
              <a:buClr>
                <a:srgbClr val="156082"/>
              </a:buClr>
              <a:buFont typeface="Arial" panose="020B0604020202020204" pitchFamily="34" charset="0"/>
              <a:buChar char="•"/>
            </a:pPr>
            <a:endParaRPr lang="en-US" sz="1400" dirty="0">
              <a:solidFill>
                <a:srgbClr val="141826"/>
              </a:solidFill>
              <a:latin typeface="Century Gothic" panose="020B0502020202020204" pitchFamily="34" charset="0"/>
              <a:cs typeface="Calibri" panose="020F0502020204030204" pitchFamily="34" charset="0"/>
            </a:endParaRPr>
          </a:p>
          <a:p>
            <a:pPr marL="285742" indent="-285742">
              <a:buClr>
                <a:srgbClr val="156082"/>
              </a:buClr>
              <a:buFont typeface="Arial" panose="020B0604020202020204" pitchFamily="34" charset="0"/>
              <a:buChar char="•"/>
            </a:pPr>
            <a:endParaRPr lang="en-US" sz="1400" dirty="0">
              <a:solidFill>
                <a:srgbClr val="141826"/>
              </a:solidFill>
              <a:latin typeface="Century Gothic" panose="020B0502020202020204" pitchFamily="34" charset="0"/>
              <a:cs typeface="Calibri" panose="020F0502020204030204" pitchFamily="34" charset="0"/>
            </a:endParaRP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marL="285742" indent="-285742">
              <a:buClr>
                <a:srgbClr val="156082"/>
              </a:buClr>
              <a:buFont typeface="Arial" panose="020B0604020202020204" pitchFamily="34" charset="0"/>
              <a:buChar char="•"/>
            </a:pP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pP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pPr>
            <a:endParaRPr lang="en-US" sz="1400" dirty="0">
              <a:solidFill>
                <a:srgbClr val="141826"/>
              </a:solidFill>
              <a:latin typeface="Century Gothic" panose="020B0502020202020204" pitchFamily="34" charset="0"/>
              <a:cs typeface="Calibri" panose="020F0502020204030204" pitchFamily="34" charset="0"/>
            </a:endParaRPr>
          </a:p>
        </p:txBody>
      </p:sp>
      <p:sp>
        <p:nvSpPr>
          <p:cNvPr id="10" name="Title 1">
            <a:extLst>
              <a:ext uri="{FF2B5EF4-FFF2-40B4-BE49-F238E27FC236}">
                <a16:creationId xmlns:a16="http://schemas.microsoft.com/office/drawing/2014/main" id="{208A21F5-21EE-9DF6-3DD5-DF7054C72C66}"/>
              </a:ext>
            </a:extLst>
          </p:cNvPr>
          <p:cNvSpPr>
            <a:spLocks noGrp="1"/>
          </p:cNvSpPr>
          <p:nvPr>
            <p:ph type="title"/>
          </p:nvPr>
        </p:nvSpPr>
        <p:spPr>
          <a:xfrm>
            <a:off x="528033" y="669073"/>
            <a:ext cx="3900033" cy="374116"/>
          </a:xfrm>
        </p:spPr>
        <p:txBody>
          <a:bodyPr lIns="0" tIns="0" rIns="0" bIns="0">
            <a:noAutofit/>
          </a:bodyPr>
          <a:lstStyle/>
          <a:p>
            <a:pPr algn="l"/>
            <a:r>
              <a:rPr lang="en-GB" sz="2400" dirty="0"/>
              <a:t>Working </a:t>
            </a:r>
            <a:r>
              <a:rPr lang="en-GB" dirty="0"/>
              <a:t>for Bank Partners</a:t>
            </a:r>
            <a:endParaRPr lang="en-GB" sz="2400" dirty="0"/>
          </a:p>
        </p:txBody>
      </p:sp>
    </p:spTree>
    <p:extLst>
      <p:ext uri="{BB962C8B-B14F-4D97-AF65-F5344CB8AC3E}">
        <p14:creationId xmlns:p14="http://schemas.microsoft.com/office/powerpoint/2010/main" val="2118875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AB922C-85FF-4585-472D-72E5D8CAC7F3}"/>
              </a:ext>
            </a:extLst>
          </p:cNvPr>
          <p:cNvSpPr txBox="1"/>
          <p:nvPr/>
        </p:nvSpPr>
        <p:spPr>
          <a:xfrm>
            <a:off x="528033" y="1201813"/>
            <a:ext cx="5739203" cy="7777800"/>
          </a:xfrm>
          <a:prstGeom prst="rect">
            <a:avLst/>
          </a:prstGeom>
          <a:noFill/>
        </p:spPr>
        <p:txBody>
          <a:bodyPr wrap="square" numCol="1" spcCol="432000">
            <a:noAutofit/>
          </a:bodyPr>
          <a:lstStyle/>
          <a:p>
            <a:pPr>
              <a:buClr>
                <a:srgbClr val="156082"/>
              </a:buClr>
            </a:pPr>
            <a:r>
              <a:rPr lang="en-US" sz="1400" dirty="0">
                <a:solidFill>
                  <a:srgbClr val="141826"/>
                </a:solidFill>
                <a:latin typeface="Century Gothic" panose="020B0502020202020204" pitchFamily="34" charset="0"/>
                <a:cs typeface="Calibri" panose="020F0502020204030204" pitchFamily="34" charset="0"/>
              </a:rPr>
              <a:t>For more information about this for registered practitioners please refer to your regulatory body code of conduct. For non-registered practitioners please refer to the skills for health code of conduct. </a:t>
            </a:r>
            <a:r>
              <a:rPr lang="en-US" sz="1400" dirty="0">
                <a:solidFill>
                  <a:srgbClr val="141826"/>
                </a:solidFill>
                <a:latin typeface="Century Gothic" panose="020B050202020202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https://www.skillsforhealth.org.uk/standards/item/217-code-of-conduct</a:t>
            </a:r>
            <a:endParaRPr lang="en-US" sz="1400" dirty="0">
              <a:solidFill>
                <a:srgbClr val="141826"/>
              </a:solidFill>
              <a:latin typeface="Century Gothic" panose="020B0502020202020204" pitchFamily="34" charset="0"/>
              <a:cs typeface="Calibri" panose="020F0502020204030204" pitchFamily="34" charset="0"/>
            </a:endParaRP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Alcohol and substance misuse</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Bank Partners has zero tolerance on alcohol and substance misuse and is entitled to terminate your contract if you are found to be consuming or distributing narcotics or alcoholic beverages on the trust or company premises. This also extends to arriving at a trust or company premises under the influence of alcohol or drugs.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If you are experiencing challenges with drugs or alcohol, please know you are not alone. We can connect you with our occupational health team, who will provide confidential advice and support to help you take the next steps.</a:t>
            </a:r>
          </a:p>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Fitness to work</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It is important for your own health and that of those in your care that you are fit and well to work whenever you attend an assignment. You must declare your fitness to work or otherwise when you accept a shift/assignment. In particular, please report illness, especially vomiting or </a:t>
            </a:r>
            <a:r>
              <a:rPr lang="en-US" sz="1400" dirty="0" err="1">
                <a:solidFill>
                  <a:srgbClr val="141826"/>
                </a:solidFill>
                <a:latin typeface="Century Gothic" panose="020B0502020202020204" pitchFamily="34" charset="0"/>
                <a:cs typeface="Calibri" panose="020F0502020204030204" pitchFamily="34" charset="0"/>
              </a:rPr>
              <a:t>diarrhoea</a:t>
            </a:r>
            <a:r>
              <a:rPr lang="en-US" sz="1400" dirty="0">
                <a:solidFill>
                  <a:srgbClr val="141826"/>
                </a:solidFill>
                <a:latin typeface="Century Gothic" panose="020B0502020202020204" pitchFamily="34" charset="0"/>
                <a:cs typeface="Calibri" panose="020F0502020204030204" pitchFamily="34" charset="0"/>
              </a:rPr>
              <a:t>, ear, nose or throat infection or skin conditions to Bank Partners.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All workers must complete a change in health form or notify Bank Partners following an annual occupational health review for any changes to their general health and wellbeing. This enables the appropriate risk assessments to be completed and workers to be placed taking into account any specific requirements. Workers may need a referral to a </a:t>
            </a:r>
            <a:r>
              <a:rPr lang="en-US" sz="1400" dirty="0" err="1">
                <a:solidFill>
                  <a:srgbClr val="141826"/>
                </a:solidFill>
                <a:latin typeface="Century Gothic" panose="020B0502020202020204" pitchFamily="34" charset="0"/>
                <a:cs typeface="Calibri" panose="020F0502020204030204" pitchFamily="34" charset="0"/>
              </a:rPr>
              <a:t>specialised</a:t>
            </a:r>
            <a:r>
              <a:rPr lang="en-US" sz="1400" dirty="0">
                <a:solidFill>
                  <a:srgbClr val="141826"/>
                </a:solidFill>
                <a:latin typeface="Century Gothic" panose="020B0502020202020204" pitchFamily="34" charset="0"/>
                <a:cs typeface="Calibri" panose="020F0502020204030204" pitchFamily="34" charset="0"/>
              </a:rPr>
              <a:t> OH consultant to ensure that they are provided with the appropriate support. </a:t>
            </a: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p:txBody>
      </p:sp>
      <p:sp>
        <p:nvSpPr>
          <p:cNvPr id="9" name="Title 1">
            <a:extLst>
              <a:ext uri="{FF2B5EF4-FFF2-40B4-BE49-F238E27FC236}">
                <a16:creationId xmlns:a16="http://schemas.microsoft.com/office/drawing/2014/main" id="{CA72AD86-EC98-40B3-5BAD-CD0E6A87BF2D}"/>
              </a:ext>
            </a:extLst>
          </p:cNvPr>
          <p:cNvSpPr>
            <a:spLocks noGrp="1"/>
          </p:cNvSpPr>
          <p:nvPr>
            <p:ph type="title"/>
          </p:nvPr>
        </p:nvSpPr>
        <p:spPr>
          <a:xfrm>
            <a:off x="528033" y="669073"/>
            <a:ext cx="3900033" cy="374116"/>
          </a:xfrm>
        </p:spPr>
        <p:txBody>
          <a:bodyPr lIns="0" tIns="0" rIns="0" bIns="0">
            <a:noAutofit/>
          </a:bodyPr>
          <a:lstStyle/>
          <a:p>
            <a:pPr algn="l"/>
            <a:r>
              <a:rPr lang="en-GB" sz="2400" dirty="0"/>
              <a:t>Working </a:t>
            </a:r>
            <a:r>
              <a:rPr lang="en-GB" dirty="0"/>
              <a:t>for Bank Partners</a:t>
            </a:r>
            <a:endParaRPr lang="en-GB" sz="2400" dirty="0"/>
          </a:p>
        </p:txBody>
      </p:sp>
    </p:spTree>
    <p:extLst>
      <p:ext uri="{BB962C8B-B14F-4D97-AF65-F5344CB8AC3E}">
        <p14:creationId xmlns:p14="http://schemas.microsoft.com/office/powerpoint/2010/main" val="4413568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1FF2C4F-5167-013E-FADE-DC741984DDB1}"/>
              </a:ext>
            </a:extLst>
          </p:cNvPr>
          <p:cNvSpPr txBox="1"/>
          <p:nvPr/>
        </p:nvSpPr>
        <p:spPr>
          <a:xfrm>
            <a:off x="590764" y="1201813"/>
            <a:ext cx="5584005" cy="7757252"/>
          </a:xfrm>
          <a:prstGeom prst="rect">
            <a:avLst/>
          </a:prstGeom>
          <a:noFill/>
        </p:spPr>
        <p:txBody>
          <a:bodyPr wrap="square" numCol="1" spcCol="432000">
            <a:noAutofit/>
          </a:bodyPr>
          <a:lstStyle/>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Pregnancy</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Because of the potential risks to an unborn child, you MUST let us know if you become pregnant. If you are concerned that your shift involves unnecessary risks to your health or fitness or that of your unborn child, please do not hesitate to contact us. </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This is important, as you will be required to perform a health and safety self-assessment for expectant mothers. If the self-assessment identifies any particular risk, we will work with you to ensure the risk is reduced as is reasonably possible.</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Pregnant workers will need to complete a new risk assessment at each trimester or if any changes to health during pregnancy. </a:t>
            </a:r>
          </a:p>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Blood-borne viruses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If you have or you think you have been exposed to any bloodborne virus (Hepatitis B, hepatitis C or HIV) you must inform Bank Partners immediately to ensure we can follow the specific occupational health processes to allow you to continue to work safely.</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All occupational health information is treated with the strictest confidentiality.</a:t>
            </a:r>
          </a:p>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Direct shifts with the trust</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In some circumstances, the ward/department may approach you directly with work. It is essential that if you are booked in this way you inform Bank Partners immediately.</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Many trusts have clear shift procedures in place and will not pay for work that has been booked outside of these arrangements. You must be fully compliant to work before agreeing to take a shift.</a:t>
            </a:r>
          </a:p>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Personal accident insurance</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Bank Partners does not provide personal accident insurance cover. We advise that you consider taking out your own cover.</a:t>
            </a: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p:txBody>
      </p:sp>
      <p:sp>
        <p:nvSpPr>
          <p:cNvPr id="10" name="Title 1">
            <a:extLst>
              <a:ext uri="{FF2B5EF4-FFF2-40B4-BE49-F238E27FC236}">
                <a16:creationId xmlns:a16="http://schemas.microsoft.com/office/drawing/2014/main" id="{312C6A1A-C42F-AB78-E795-099D19D5C1B2}"/>
              </a:ext>
            </a:extLst>
          </p:cNvPr>
          <p:cNvSpPr>
            <a:spLocks noGrp="1"/>
          </p:cNvSpPr>
          <p:nvPr>
            <p:ph type="title"/>
          </p:nvPr>
        </p:nvSpPr>
        <p:spPr>
          <a:xfrm>
            <a:off x="528033" y="669073"/>
            <a:ext cx="3900033" cy="374116"/>
          </a:xfrm>
        </p:spPr>
        <p:txBody>
          <a:bodyPr lIns="0" tIns="0" rIns="0" bIns="0">
            <a:noAutofit/>
          </a:bodyPr>
          <a:lstStyle/>
          <a:p>
            <a:pPr algn="l"/>
            <a:r>
              <a:rPr lang="en-GB" sz="2400" dirty="0"/>
              <a:t>Working </a:t>
            </a:r>
            <a:r>
              <a:rPr lang="en-GB" dirty="0"/>
              <a:t>for Bank Partners</a:t>
            </a:r>
            <a:endParaRPr lang="en-GB" sz="2400" dirty="0"/>
          </a:p>
        </p:txBody>
      </p:sp>
    </p:spTree>
    <p:extLst>
      <p:ext uri="{BB962C8B-B14F-4D97-AF65-F5344CB8AC3E}">
        <p14:creationId xmlns:p14="http://schemas.microsoft.com/office/powerpoint/2010/main" val="24511942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4842CB-017D-A2DC-A34B-589A1A235D61}"/>
              </a:ext>
            </a:extLst>
          </p:cNvPr>
          <p:cNvSpPr txBox="1"/>
          <p:nvPr/>
        </p:nvSpPr>
        <p:spPr>
          <a:xfrm>
            <a:off x="590764" y="1201813"/>
            <a:ext cx="5881955" cy="4315409"/>
          </a:xfrm>
          <a:prstGeom prst="rect">
            <a:avLst/>
          </a:prstGeom>
          <a:noFill/>
        </p:spPr>
        <p:txBody>
          <a:bodyPr wrap="square" numCol="1" spcCol="432000">
            <a:noAutofit/>
          </a:bodyPr>
          <a:lstStyle/>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Professional Indemnity Insurance</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If you are a registered practitioner, you are professionally accountable for all of your practice. Bank Partners requires you to have your own Professional Indemnity Insurance that is suitable for bank work. If you do not already hold this, please contact a suitable </a:t>
            </a:r>
            <a:r>
              <a:rPr lang="en-US" sz="1400" dirty="0" err="1">
                <a:solidFill>
                  <a:srgbClr val="141826"/>
                </a:solidFill>
                <a:latin typeface="Century Gothic" panose="020B0502020202020204" pitchFamily="34" charset="0"/>
                <a:cs typeface="Calibri" panose="020F0502020204030204" pitchFamily="34" charset="0"/>
              </a:rPr>
              <a:t>organisation</a:t>
            </a:r>
            <a:r>
              <a:rPr lang="en-US" sz="1400" dirty="0">
                <a:solidFill>
                  <a:srgbClr val="141826"/>
                </a:solidFill>
                <a:latin typeface="Century Gothic" panose="020B0502020202020204" pitchFamily="34" charset="0"/>
                <a:cs typeface="Calibri" panose="020F0502020204030204" pitchFamily="34" charset="0"/>
              </a:rPr>
              <a:t> to arrange the relevant cover.</a:t>
            </a:r>
          </a:p>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Professional development</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Bank Partners is committed to supporting you in your professional development.</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Bank Partners can provide access to training for all bank workers. All training is voluntary and is available free of charge to assist in your professional development. Please contact your local office for details of what training we have available.</a:t>
            </a:r>
          </a:p>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Training competency update</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On an annual basis, or in line with regulatory expiry timeframes, we require you to provide evidence you are up to date and have the skills and competency in the following:</a:t>
            </a:r>
          </a:p>
        </p:txBody>
      </p:sp>
      <p:sp>
        <p:nvSpPr>
          <p:cNvPr id="6" name="TextBox 5">
            <a:extLst>
              <a:ext uri="{FF2B5EF4-FFF2-40B4-BE49-F238E27FC236}">
                <a16:creationId xmlns:a16="http://schemas.microsoft.com/office/drawing/2014/main" id="{BD44549A-5CA6-01EF-F448-F38AFD38ADC8}"/>
              </a:ext>
            </a:extLst>
          </p:cNvPr>
          <p:cNvSpPr txBox="1"/>
          <p:nvPr/>
        </p:nvSpPr>
        <p:spPr>
          <a:xfrm>
            <a:off x="590764" y="5517222"/>
            <a:ext cx="5881955" cy="2301412"/>
          </a:xfrm>
          <a:prstGeom prst="rect">
            <a:avLst/>
          </a:prstGeom>
          <a:noFill/>
        </p:spPr>
        <p:txBody>
          <a:bodyPr wrap="square" numCol="2" spcCol="360000">
            <a:noAutofit/>
          </a:bodyPr>
          <a:lstStyle/>
          <a:p>
            <a:pPr marL="342900" indent="-342900">
              <a:buClr>
                <a:srgbClr val="0999E9"/>
              </a:buClr>
              <a:buFont typeface="+mj-lt"/>
              <a:buAutoNum type="arabicPeriod"/>
            </a:pPr>
            <a:r>
              <a:rPr lang="en-US" sz="1400" dirty="0">
                <a:solidFill>
                  <a:srgbClr val="141826"/>
                </a:solidFill>
                <a:latin typeface="Century Gothic" panose="020B0502020202020204" pitchFamily="34" charset="0"/>
                <a:cs typeface="Calibri" panose="020F0502020204030204" pitchFamily="34" charset="0"/>
              </a:rPr>
              <a:t>Moving &amp; Handling</a:t>
            </a:r>
          </a:p>
          <a:p>
            <a:pPr marL="342900" indent="-342900">
              <a:buClr>
                <a:srgbClr val="0999E9"/>
              </a:buClr>
              <a:buFont typeface="+mj-lt"/>
              <a:buAutoNum type="arabicPeriod"/>
            </a:pPr>
            <a:r>
              <a:rPr lang="en-US" sz="1400" dirty="0">
                <a:solidFill>
                  <a:srgbClr val="141826"/>
                </a:solidFill>
                <a:latin typeface="Century Gothic" panose="020B0502020202020204" pitchFamily="34" charset="0"/>
                <a:cs typeface="Calibri" panose="020F0502020204030204" pitchFamily="34" charset="0"/>
              </a:rPr>
              <a:t>Basic Life Support (in line with Resuscitation Council (UK) guidelines)</a:t>
            </a:r>
          </a:p>
          <a:p>
            <a:pPr marL="342900" indent="-342900">
              <a:buClr>
                <a:srgbClr val="0999E9"/>
              </a:buClr>
              <a:buFont typeface="+mj-lt"/>
              <a:buAutoNum type="arabicPeriod"/>
            </a:pPr>
            <a:r>
              <a:rPr lang="en-US" sz="1400" dirty="0">
                <a:solidFill>
                  <a:srgbClr val="141826"/>
                </a:solidFill>
                <a:latin typeface="Century Gothic" panose="020B0502020202020204" pitchFamily="34" charset="0"/>
                <a:cs typeface="Calibri" panose="020F0502020204030204" pitchFamily="34" charset="0"/>
              </a:rPr>
              <a:t>Health &amp; Safety</a:t>
            </a:r>
          </a:p>
          <a:p>
            <a:pPr marL="342900" indent="-342900">
              <a:buClr>
                <a:srgbClr val="0999E9"/>
              </a:buClr>
              <a:buFont typeface="+mj-lt"/>
              <a:buAutoNum type="arabicPeriod"/>
            </a:pPr>
            <a:r>
              <a:rPr lang="en-US" sz="1400" dirty="0">
                <a:solidFill>
                  <a:srgbClr val="141826"/>
                </a:solidFill>
                <a:latin typeface="Century Gothic" panose="020B0502020202020204" pitchFamily="34" charset="0"/>
                <a:cs typeface="Calibri" panose="020F0502020204030204" pitchFamily="34" charset="0"/>
              </a:rPr>
              <a:t>Complaints Handling</a:t>
            </a:r>
          </a:p>
          <a:p>
            <a:pPr marL="342900" indent="-342900">
              <a:buClr>
                <a:srgbClr val="0999E9"/>
              </a:buClr>
              <a:buFont typeface="+mj-lt"/>
              <a:buAutoNum type="arabicPeriod"/>
            </a:pPr>
            <a:r>
              <a:rPr lang="en-US" sz="1400" dirty="0">
                <a:solidFill>
                  <a:srgbClr val="141826"/>
                </a:solidFill>
                <a:latin typeface="Century Gothic" panose="020B0502020202020204" pitchFamily="34" charset="0"/>
                <a:cs typeface="Calibri" panose="020F0502020204030204" pitchFamily="34" charset="0"/>
              </a:rPr>
              <a:t>Protecting and using patient information including the Caldicott Principles</a:t>
            </a:r>
          </a:p>
          <a:p>
            <a:pPr marL="342900" indent="-342900">
              <a:buClr>
                <a:srgbClr val="0999E9"/>
              </a:buClr>
              <a:buFont typeface="+mj-lt"/>
              <a:buAutoNum type="arabicPeriod"/>
            </a:pPr>
            <a:r>
              <a:rPr lang="en-US" sz="1400" dirty="0">
                <a:solidFill>
                  <a:srgbClr val="141826"/>
                </a:solidFill>
                <a:latin typeface="Century Gothic" panose="020B0502020202020204" pitchFamily="34" charset="0"/>
                <a:cs typeface="Calibri" panose="020F0502020204030204" pitchFamily="34" charset="0"/>
              </a:rPr>
              <a:t>Infection Control</a:t>
            </a:r>
          </a:p>
          <a:p>
            <a:pPr marL="342900" indent="-342900">
              <a:buClr>
                <a:srgbClr val="0999E9"/>
              </a:buClr>
              <a:buFont typeface="+mj-lt"/>
              <a:buAutoNum type="arabicPeriod"/>
            </a:pPr>
            <a:r>
              <a:rPr lang="en-US" sz="1400" dirty="0">
                <a:solidFill>
                  <a:srgbClr val="141826"/>
                </a:solidFill>
                <a:latin typeface="Century Gothic" panose="020B0502020202020204" pitchFamily="34" charset="0"/>
                <a:cs typeface="Calibri" panose="020F0502020204030204" pitchFamily="34" charset="0"/>
              </a:rPr>
              <a:t>Fire Prevention</a:t>
            </a:r>
          </a:p>
          <a:p>
            <a:pPr marL="342900" indent="-342900">
              <a:buClr>
                <a:srgbClr val="0999E9"/>
              </a:buClr>
              <a:buFont typeface="+mj-lt"/>
              <a:buAutoNum type="arabicPeriod"/>
            </a:pPr>
            <a:r>
              <a:rPr lang="en-US" sz="1400" dirty="0">
                <a:solidFill>
                  <a:srgbClr val="141826"/>
                </a:solidFill>
                <a:latin typeface="Century Gothic" panose="020B0502020202020204" pitchFamily="34" charset="0"/>
                <a:cs typeface="Calibri" panose="020F0502020204030204" pitchFamily="34" charset="0"/>
              </a:rPr>
              <a:t>Lone Worker Guidelines</a:t>
            </a:r>
          </a:p>
          <a:p>
            <a:pPr marL="342900" indent="-342900">
              <a:buClr>
                <a:srgbClr val="0999E9"/>
              </a:buClr>
              <a:buFont typeface="+mj-lt"/>
              <a:buAutoNum type="arabicPeriod"/>
            </a:pPr>
            <a:r>
              <a:rPr lang="en-US" sz="1400" dirty="0">
                <a:solidFill>
                  <a:srgbClr val="141826"/>
                </a:solidFill>
                <a:latin typeface="Century Gothic" panose="020B0502020202020204" pitchFamily="34" charset="0"/>
                <a:cs typeface="Calibri" panose="020F0502020204030204" pitchFamily="34" charset="0"/>
              </a:rPr>
              <a:t>Management of Violence and Aggression</a:t>
            </a:r>
          </a:p>
          <a:p>
            <a:pPr marL="342900" indent="-342900">
              <a:buClr>
                <a:srgbClr val="0999E9"/>
              </a:buClr>
              <a:buFont typeface="+mj-lt"/>
              <a:buAutoNum type="arabicPeriod"/>
            </a:pPr>
            <a:r>
              <a:rPr lang="en-US" sz="1400" dirty="0">
                <a:solidFill>
                  <a:srgbClr val="141826"/>
                </a:solidFill>
                <a:latin typeface="Century Gothic" panose="020B0502020202020204" pitchFamily="34" charset="0"/>
                <a:cs typeface="Calibri" panose="020F0502020204030204" pitchFamily="34" charset="0"/>
              </a:rPr>
              <a:t>Safeguarding Adults </a:t>
            </a:r>
            <a:br>
              <a:rPr lang="en-US" sz="1400" dirty="0">
                <a:solidFill>
                  <a:srgbClr val="141826"/>
                </a:solidFill>
                <a:latin typeface="Century Gothic" panose="020B0502020202020204" pitchFamily="34" charset="0"/>
                <a:cs typeface="Calibri" panose="020F0502020204030204" pitchFamily="34" charset="0"/>
              </a:rPr>
            </a:br>
            <a:r>
              <a:rPr lang="en-US" sz="1400" dirty="0">
                <a:solidFill>
                  <a:srgbClr val="141826"/>
                </a:solidFill>
                <a:latin typeface="Century Gothic" panose="020B0502020202020204" pitchFamily="34" charset="0"/>
                <a:cs typeface="Calibri" panose="020F0502020204030204" pitchFamily="34" charset="0"/>
              </a:rPr>
              <a:t>Level 2 or 3</a:t>
            </a:r>
          </a:p>
          <a:p>
            <a:pPr marL="342900" indent="-342900">
              <a:buClr>
                <a:srgbClr val="0999E9"/>
              </a:buClr>
              <a:buFont typeface="+mj-lt"/>
              <a:buAutoNum type="arabicPeriod"/>
            </a:pPr>
            <a:r>
              <a:rPr lang="en-US" sz="1400" dirty="0">
                <a:solidFill>
                  <a:srgbClr val="141826"/>
                </a:solidFill>
                <a:latin typeface="Century Gothic" panose="020B0502020202020204" pitchFamily="34" charset="0"/>
                <a:cs typeface="Calibri" panose="020F0502020204030204" pitchFamily="34" charset="0"/>
              </a:rPr>
              <a:t>Child Protection Level 2 </a:t>
            </a:r>
            <a:br>
              <a:rPr lang="en-US" sz="1400" dirty="0">
                <a:solidFill>
                  <a:srgbClr val="141826"/>
                </a:solidFill>
                <a:latin typeface="Century Gothic" panose="020B0502020202020204" pitchFamily="34" charset="0"/>
                <a:cs typeface="Calibri" panose="020F0502020204030204" pitchFamily="34" charset="0"/>
              </a:rPr>
            </a:br>
            <a:r>
              <a:rPr lang="en-US" sz="1400" dirty="0">
                <a:solidFill>
                  <a:srgbClr val="141826"/>
                </a:solidFill>
                <a:latin typeface="Century Gothic" panose="020B0502020202020204" pitchFamily="34" charset="0"/>
                <a:cs typeface="Calibri" panose="020F0502020204030204" pitchFamily="34" charset="0"/>
              </a:rPr>
              <a:t>or 3 as required</a:t>
            </a:r>
          </a:p>
          <a:p>
            <a:pPr marL="342900" indent="-342900">
              <a:buClr>
                <a:srgbClr val="0999E9"/>
              </a:buClr>
              <a:buFont typeface="+mj-lt"/>
              <a:buAutoNum type="arabicPeriod"/>
            </a:pPr>
            <a:r>
              <a:rPr lang="en-US" sz="1400" dirty="0">
                <a:solidFill>
                  <a:srgbClr val="141826"/>
                </a:solidFill>
                <a:latin typeface="Century Gothic" panose="020B0502020202020204" pitchFamily="34" charset="0"/>
                <a:cs typeface="Calibri" panose="020F0502020204030204" pitchFamily="34" charset="0"/>
              </a:rPr>
              <a:t>Autism Awareness </a:t>
            </a:r>
          </a:p>
        </p:txBody>
      </p:sp>
      <p:sp>
        <p:nvSpPr>
          <p:cNvPr id="11" name="Title 1">
            <a:extLst>
              <a:ext uri="{FF2B5EF4-FFF2-40B4-BE49-F238E27FC236}">
                <a16:creationId xmlns:a16="http://schemas.microsoft.com/office/drawing/2014/main" id="{649EB6E4-2C47-3350-3624-2C9DBC475AD2}"/>
              </a:ext>
            </a:extLst>
          </p:cNvPr>
          <p:cNvSpPr>
            <a:spLocks noGrp="1"/>
          </p:cNvSpPr>
          <p:nvPr>
            <p:ph type="title"/>
          </p:nvPr>
        </p:nvSpPr>
        <p:spPr>
          <a:xfrm>
            <a:off x="528033" y="669073"/>
            <a:ext cx="3900033" cy="374116"/>
          </a:xfrm>
        </p:spPr>
        <p:txBody>
          <a:bodyPr lIns="0" tIns="0" rIns="0" bIns="0">
            <a:noAutofit/>
          </a:bodyPr>
          <a:lstStyle/>
          <a:p>
            <a:pPr algn="l"/>
            <a:r>
              <a:rPr lang="en-GB" sz="2400" dirty="0"/>
              <a:t>Working </a:t>
            </a:r>
            <a:r>
              <a:rPr lang="en-GB" dirty="0"/>
              <a:t>for Bank Partners</a:t>
            </a:r>
            <a:endParaRPr lang="en-GB" sz="2400" dirty="0"/>
          </a:p>
        </p:txBody>
      </p:sp>
    </p:spTree>
    <p:extLst>
      <p:ext uri="{BB962C8B-B14F-4D97-AF65-F5344CB8AC3E}">
        <p14:creationId xmlns:p14="http://schemas.microsoft.com/office/powerpoint/2010/main" val="61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E0FEC90-6DE1-3FC9-85C3-F0DD412C889D}"/>
              </a:ext>
            </a:extLst>
          </p:cNvPr>
          <p:cNvSpPr txBox="1"/>
          <p:nvPr/>
        </p:nvSpPr>
        <p:spPr>
          <a:xfrm>
            <a:off x="528033" y="1201812"/>
            <a:ext cx="5840857" cy="8353153"/>
          </a:xfrm>
          <a:prstGeom prst="rect">
            <a:avLst/>
          </a:prstGeom>
          <a:noFill/>
        </p:spPr>
        <p:txBody>
          <a:bodyPr wrap="square" numCol="1" spcCol="432000">
            <a:noAutofit/>
          </a:bodyPr>
          <a:lstStyle/>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Additional training may also be required in line with role requirements. To assist you in this we have designed some competency assessments that you can complete online at your leisure for items 3-11.</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We also offer voluntary drop-in sessions for you to evidence competency for items 1 &amp; 2. If you choose not to attend the voluntary sessions, you must provide us with evidence that you have completed this elsewhere.</a:t>
            </a:r>
          </a:p>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Appraisals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If you are on Bank Partners terms and conditions, Bank Partners will be required to conduct your appraisal, unless you can provide evidence of your annual appraisal from a substantive employer. The main purpose of appraisal is to measure your overall performance, to identify any weaknesses or areas for improvement and to identify appropriate courses of action towards such improvement.</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However, the review is also an opportunity for you to make known any personal ambitions or concerns and to provide useful feedback about the trust and/or work undertaken.</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The Bank Partners team will contact you when evidence of your annual appraisal is due.</a:t>
            </a:r>
          </a:p>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Nursing revalidation</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Since the 1st April 2016, it has been a mandatory requirement for all nurses and midwives to be revalidated, every three years, in order to maintain NMC registration. In order to revalidate with the NMC you must be able to demonstrate that during the three year period you completed the following:</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450 hours of practice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35 hours of CPD (20 </a:t>
            </a:r>
            <a:r>
              <a:rPr lang="en-US" sz="1400" dirty="0" err="1">
                <a:solidFill>
                  <a:srgbClr val="141826"/>
                </a:solidFill>
                <a:latin typeface="Century Gothic" panose="020B0502020202020204" pitchFamily="34" charset="0"/>
                <a:cs typeface="Calibri" panose="020F0502020204030204" pitchFamily="34" charset="0"/>
              </a:rPr>
              <a:t>hrs</a:t>
            </a:r>
            <a:r>
              <a:rPr lang="en-US" sz="1400" dirty="0">
                <a:solidFill>
                  <a:srgbClr val="141826"/>
                </a:solidFill>
                <a:latin typeface="Century Gothic" panose="020B0502020202020204" pitchFamily="34" charset="0"/>
                <a:cs typeface="Calibri" panose="020F0502020204030204" pitchFamily="34" charset="0"/>
              </a:rPr>
              <a:t> must be participative)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5 pieces of feedback and demonstration of how it has improved your performance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5 reflective statements – this will detail what you learnt from your CPD or feedback</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Yearly appraisals with a senior practitioner</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A reflective discussion – this must be done with a senior Nurse and face-to-face</a:t>
            </a: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p:txBody>
      </p:sp>
      <p:sp>
        <p:nvSpPr>
          <p:cNvPr id="8" name="Title 1">
            <a:extLst>
              <a:ext uri="{FF2B5EF4-FFF2-40B4-BE49-F238E27FC236}">
                <a16:creationId xmlns:a16="http://schemas.microsoft.com/office/drawing/2014/main" id="{FC44A2E5-B0C8-D24D-7CF3-DC4E748025B8}"/>
              </a:ext>
            </a:extLst>
          </p:cNvPr>
          <p:cNvSpPr>
            <a:spLocks noGrp="1"/>
          </p:cNvSpPr>
          <p:nvPr>
            <p:ph type="title"/>
          </p:nvPr>
        </p:nvSpPr>
        <p:spPr>
          <a:xfrm>
            <a:off x="528033" y="669073"/>
            <a:ext cx="3900033" cy="374116"/>
          </a:xfrm>
        </p:spPr>
        <p:txBody>
          <a:bodyPr lIns="0" tIns="0" rIns="0" bIns="0">
            <a:noAutofit/>
          </a:bodyPr>
          <a:lstStyle/>
          <a:p>
            <a:pPr algn="l"/>
            <a:r>
              <a:rPr lang="en-GB" sz="2400" dirty="0"/>
              <a:t>Working </a:t>
            </a:r>
            <a:r>
              <a:rPr lang="en-GB" dirty="0"/>
              <a:t>for Bank Partners</a:t>
            </a:r>
            <a:endParaRPr lang="en-GB" sz="2400" dirty="0"/>
          </a:p>
        </p:txBody>
      </p:sp>
    </p:spTree>
    <p:extLst>
      <p:ext uri="{BB962C8B-B14F-4D97-AF65-F5344CB8AC3E}">
        <p14:creationId xmlns:p14="http://schemas.microsoft.com/office/powerpoint/2010/main" val="6274311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CA54D1D-27B4-8D03-6D91-8F6634EF36D7}"/>
              </a:ext>
            </a:extLst>
          </p:cNvPr>
          <p:cNvSpPr txBox="1"/>
          <p:nvPr/>
        </p:nvSpPr>
        <p:spPr>
          <a:xfrm>
            <a:off x="528034" y="1201812"/>
            <a:ext cx="5801934" cy="8229864"/>
          </a:xfrm>
          <a:prstGeom prst="rect">
            <a:avLst/>
          </a:prstGeom>
          <a:noFill/>
        </p:spPr>
        <p:txBody>
          <a:bodyPr wrap="square" numCol="1" spcCol="432000">
            <a:noAutofit/>
          </a:bodyPr>
          <a:lstStyle/>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All of this information will be submitted to a confirmer who will confirm that you have met all the requirements for revalidation. If you are substantively employed, then your main employer will be responsible for supporting you through revalidation. If you are a sole bank worker on Bank Partners terms and conditions, then Bank Partners will support you through your revalidation.</a:t>
            </a:r>
          </a:p>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Nurses, Midwives and Health Visitors - meeting PREP </a:t>
            </a:r>
            <a:br>
              <a:rPr lang="en-US" sz="1400" b="1" dirty="0">
                <a:solidFill>
                  <a:srgbClr val="141826"/>
                </a:solidFill>
                <a:latin typeface="Century Gothic" panose="020B0502020202020204" pitchFamily="34" charset="0"/>
                <a:cs typeface="Calibri" panose="020F0502020204030204" pitchFamily="34" charset="0"/>
              </a:rPr>
            </a:br>
            <a:r>
              <a:rPr lang="en-US" sz="1400" b="1" dirty="0">
                <a:solidFill>
                  <a:srgbClr val="141826"/>
                </a:solidFill>
                <a:latin typeface="Century Gothic" panose="020B0502020202020204" pitchFamily="34" charset="0"/>
                <a:cs typeface="Calibri" panose="020F0502020204030204" pitchFamily="34" charset="0"/>
              </a:rPr>
              <a:t>CPD and practice standard</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When nurses, midwives, and specialist community public health nurses re- register they must have undertaken and recorded at 35 hours of learning in the previous three years. This is called the PREP (CPD) standard.</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Practitioners can complete their 35 hours of learning in a wide variety of ways.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20 hours of the required 35 must be participatory; it does not have to cost any money. Basically, any activity that maintains and develops your professional competence is suitable.</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 Practitioners must also have completed a minimum of 450 hours of practice, in each area of practice, during the three years prior to renewal of registration. This is the PREP (practice) standard.</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For more information about this please read The PREP Handbook available from </a:t>
            </a:r>
            <a:r>
              <a:rPr lang="en-US" sz="1400" dirty="0">
                <a:solidFill>
                  <a:srgbClr val="141826"/>
                </a:solidFill>
                <a:latin typeface="Century Gothic" panose="020B050202020202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www.nmc-uk.org</a:t>
            </a:r>
            <a:r>
              <a:rPr lang="en-US" sz="1400" dirty="0">
                <a:solidFill>
                  <a:srgbClr val="141826"/>
                </a:solidFill>
                <a:latin typeface="Century Gothic" panose="020B0502020202020204" pitchFamily="34" charset="0"/>
                <a:cs typeface="Calibri" panose="020F0502020204030204" pitchFamily="34" charset="0"/>
              </a:rPr>
              <a:t>.</a:t>
            </a:r>
          </a:p>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Doctors’ revalidation</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From the 3rd December 2012, the General Medical Council (GMC) introduced revalidation as a mandatory process for all licensed doctors in the UK, to be undertaken every five years. To maintain your GMC </a:t>
            </a:r>
            <a:r>
              <a:rPr lang="en-US" sz="1400" dirty="0" err="1">
                <a:solidFill>
                  <a:srgbClr val="141826"/>
                </a:solidFill>
                <a:latin typeface="Century Gothic" panose="020B0502020202020204" pitchFamily="34" charset="0"/>
                <a:cs typeface="Calibri" panose="020F0502020204030204" pitchFamily="34" charset="0"/>
              </a:rPr>
              <a:t>licence</a:t>
            </a:r>
            <a:r>
              <a:rPr lang="en-US" sz="1400" dirty="0">
                <a:solidFill>
                  <a:srgbClr val="141826"/>
                </a:solidFill>
                <a:latin typeface="Century Gothic" panose="020B0502020202020204" pitchFamily="34" charset="0"/>
                <a:cs typeface="Calibri" panose="020F0502020204030204" pitchFamily="34" charset="0"/>
              </a:rPr>
              <a:t> to </a:t>
            </a:r>
            <a:r>
              <a:rPr lang="en-US" sz="1400" dirty="0" err="1">
                <a:solidFill>
                  <a:srgbClr val="141826"/>
                </a:solidFill>
                <a:latin typeface="Century Gothic" panose="020B0502020202020204" pitchFamily="34" charset="0"/>
                <a:cs typeface="Calibri" panose="020F0502020204030204" pitchFamily="34" charset="0"/>
              </a:rPr>
              <a:t>practise</a:t>
            </a:r>
            <a:r>
              <a:rPr lang="en-US" sz="1400" dirty="0">
                <a:solidFill>
                  <a:srgbClr val="141826"/>
                </a:solidFill>
                <a:latin typeface="Century Gothic" panose="020B0502020202020204" pitchFamily="34" charset="0"/>
                <a:cs typeface="Calibri" panose="020F0502020204030204" pitchFamily="34" charset="0"/>
              </a:rPr>
              <a:t>, you must demonstrate that you are up-to-date and fit to </a:t>
            </a:r>
            <a:r>
              <a:rPr lang="en-US" sz="1400" dirty="0" err="1">
                <a:solidFill>
                  <a:srgbClr val="141826"/>
                </a:solidFill>
                <a:latin typeface="Century Gothic" panose="020B0502020202020204" pitchFamily="34" charset="0"/>
                <a:cs typeface="Calibri" panose="020F0502020204030204" pitchFamily="34" charset="0"/>
              </a:rPr>
              <a:t>practise</a:t>
            </a:r>
            <a:r>
              <a:rPr lang="en-US" sz="1400" dirty="0">
                <a:solidFill>
                  <a:srgbClr val="141826"/>
                </a:solidFill>
                <a:latin typeface="Century Gothic" panose="020B0502020202020204" pitchFamily="34" charset="0"/>
                <a:cs typeface="Calibri" panose="020F0502020204030204" pitchFamily="34" charset="0"/>
              </a:rPr>
              <a:t> through ongoing engagement with your annual appraisal process. During the five-year cycle, you must:</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Participate in annual appraisals based on the GMC’s Good Medical Practice framework</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Maintain a portfolio of supporting information including CPD activities, quality improvement work, feedback from colleagues and patients, and significant events</a:t>
            </a: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p:txBody>
      </p:sp>
      <p:sp>
        <p:nvSpPr>
          <p:cNvPr id="7" name="Title 1">
            <a:extLst>
              <a:ext uri="{FF2B5EF4-FFF2-40B4-BE49-F238E27FC236}">
                <a16:creationId xmlns:a16="http://schemas.microsoft.com/office/drawing/2014/main" id="{E3A8B1AF-2842-F2BA-8574-5912DFEDBCF7}"/>
              </a:ext>
            </a:extLst>
          </p:cNvPr>
          <p:cNvSpPr>
            <a:spLocks noGrp="1"/>
          </p:cNvSpPr>
          <p:nvPr>
            <p:ph type="title"/>
          </p:nvPr>
        </p:nvSpPr>
        <p:spPr>
          <a:xfrm>
            <a:off x="528033" y="669073"/>
            <a:ext cx="3900033" cy="374116"/>
          </a:xfrm>
        </p:spPr>
        <p:txBody>
          <a:bodyPr lIns="0" tIns="0" rIns="0" bIns="0">
            <a:noAutofit/>
          </a:bodyPr>
          <a:lstStyle/>
          <a:p>
            <a:pPr algn="l"/>
            <a:r>
              <a:rPr lang="en-GB" sz="2400" dirty="0"/>
              <a:t>Working </a:t>
            </a:r>
            <a:r>
              <a:rPr lang="en-GB" dirty="0"/>
              <a:t>for Bank Partners</a:t>
            </a:r>
            <a:endParaRPr lang="en-GB" sz="2400" dirty="0"/>
          </a:p>
        </p:txBody>
      </p:sp>
    </p:spTree>
    <p:extLst>
      <p:ext uri="{BB962C8B-B14F-4D97-AF65-F5344CB8AC3E}">
        <p14:creationId xmlns:p14="http://schemas.microsoft.com/office/powerpoint/2010/main" val="4141541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3DB49DE-4640-67E7-3920-63058D7623EC}"/>
              </a:ext>
            </a:extLst>
          </p:cNvPr>
          <p:cNvSpPr txBox="1"/>
          <p:nvPr/>
        </p:nvSpPr>
        <p:spPr>
          <a:xfrm>
            <a:off x="528032" y="1201811"/>
            <a:ext cx="5667285" cy="6462709"/>
          </a:xfrm>
          <a:prstGeom prst="rect">
            <a:avLst/>
          </a:prstGeom>
          <a:noFill/>
        </p:spPr>
        <p:txBody>
          <a:bodyPr wrap="square" numCol="1" spcCol="432000">
            <a:noAutofit/>
          </a:bodyPr>
          <a:lstStyle/>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Reflect on your practice and learning, including how feedback has influenced your work</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Demonstrate that you meet the standards expected by the GMC across all domains of practice</a:t>
            </a:r>
          </a:p>
          <a:p>
            <a:pPr marL="285742" indent="-285742">
              <a:spcAft>
                <a:spcPts val="601"/>
              </a:spcAft>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Engage in a professional discussion with your appraiser and designated body</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All of this information will be reviewed by a Responsible Officer from your designated body, who will make a recommendation to the GMC about your revalidation. If you are substantively employed, your main employer will support you through this process. If you are a sole bank worker on Bank Partners terms and conditions, Bank Partners will support you through your revalidation.</a:t>
            </a:r>
          </a:p>
          <a:p>
            <a:pPr>
              <a:buClr>
                <a:srgbClr val="156082"/>
              </a:buClr>
            </a:pPr>
            <a:r>
              <a:rPr lang="en-US" sz="1400" b="1" dirty="0">
                <a:solidFill>
                  <a:srgbClr val="141826"/>
                </a:solidFill>
                <a:latin typeface="Century Gothic" panose="020B0502020202020204" pitchFamily="34" charset="0"/>
                <a:cs typeface="Calibri" panose="020F0502020204030204" pitchFamily="34" charset="0"/>
              </a:rPr>
              <a:t>Doctors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In order to maintain your registration with the GMC, you are required to maintain and improve your standards by undertaking continuous professional development. As defined in “Good Medical Practice” You must keep your knowledge and skills up to date throughout your working life. In particular, you should take part in regular educational activities which maintain and further develop your competencies.</a:t>
            </a:r>
          </a:p>
          <a:p>
            <a:pPr>
              <a:buClr>
                <a:srgbClr val="156082"/>
              </a:buClr>
            </a:pPr>
            <a:r>
              <a:rPr lang="en-US" sz="1400" b="1" dirty="0">
                <a:solidFill>
                  <a:srgbClr val="141826"/>
                </a:solidFill>
                <a:latin typeface="Century Gothic" panose="020B0502020202020204" pitchFamily="34" charset="0"/>
                <a:cs typeface="Calibri" panose="020F0502020204030204" pitchFamily="34" charset="0"/>
              </a:rPr>
              <a:t>ODPs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The HCPC has defined Continuing Professional Development (CPD) as:</a:t>
            </a:r>
          </a:p>
          <a:p>
            <a:pPr>
              <a:buClr>
                <a:srgbClr val="156082"/>
              </a:buClr>
            </a:pPr>
            <a:r>
              <a:rPr lang="en-US" sz="1400" dirty="0">
                <a:solidFill>
                  <a:srgbClr val="141826"/>
                </a:solidFill>
                <a:latin typeface="Century Gothic" panose="020B0502020202020204" pitchFamily="34" charset="0"/>
                <a:cs typeface="Calibri" panose="020F0502020204030204" pitchFamily="34" charset="0"/>
              </a:rPr>
              <a:t>“A range of learning activities through which health professionals maintain and develop throughout their career to ensure that they retain their capacity to practice safely, effectively and legally within their evolving scope of practice.”</a:t>
            </a:r>
          </a:p>
        </p:txBody>
      </p:sp>
      <p:sp>
        <p:nvSpPr>
          <p:cNvPr id="15" name="Title 1">
            <a:extLst>
              <a:ext uri="{FF2B5EF4-FFF2-40B4-BE49-F238E27FC236}">
                <a16:creationId xmlns:a16="http://schemas.microsoft.com/office/drawing/2014/main" id="{F06168C0-6920-1F95-E99C-CF907094C4A9}"/>
              </a:ext>
            </a:extLst>
          </p:cNvPr>
          <p:cNvSpPr>
            <a:spLocks noGrp="1"/>
          </p:cNvSpPr>
          <p:nvPr>
            <p:ph type="title"/>
          </p:nvPr>
        </p:nvSpPr>
        <p:spPr>
          <a:xfrm>
            <a:off x="528033" y="669073"/>
            <a:ext cx="3900033" cy="374116"/>
          </a:xfrm>
        </p:spPr>
        <p:txBody>
          <a:bodyPr lIns="0" tIns="0" rIns="0" bIns="0">
            <a:noAutofit/>
          </a:bodyPr>
          <a:lstStyle/>
          <a:p>
            <a:pPr algn="l"/>
            <a:r>
              <a:rPr lang="en-GB" sz="2400" dirty="0"/>
              <a:t>Working </a:t>
            </a:r>
            <a:r>
              <a:rPr lang="en-GB" dirty="0"/>
              <a:t>for Bank Partners</a:t>
            </a:r>
            <a:endParaRPr lang="en-GB" sz="2400" dirty="0"/>
          </a:p>
        </p:txBody>
      </p:sp>
    </p:spTree>
    <p:extLst>
      <p:ext uri="{BB962C8B-B14F-4D97-AF65-F5344CB8AC3E}">
        <p14:creationId xmlns:p14="http://schemas.microsoft.com/office/powerpoint/2010/main" val="24578021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808158-9409-F5CA-0538-1920C1B35AAE}"/>
              </a:ext>
            </a:extLst>
          </p:cNvPr>
          <p:cNvSpPr txBox="1"/>
          <p:nvPr/>
        </p:nvSpPr>
        <p:spPr>
          <a:xfrm>
            <a:off x="528032" y="1201811"/>
            <a:ext cx="5831671" cy="3616769"/>
          </a:xfrm>
          <a:prstGeom prst="rect">
            <a:avLst/>
          </a:prstGeom>
          <a:noFill/>
        </p:spPr>
        <p:txBody>
          <a:bodyPr wrap="square" numCol="1" spcCol="432000">
            <a:noAutofit/>
          </a:bodyPr>
          <a:lstStyle/>
          <a:p>
            <a:pPr>
              <a:buClr>
                <a:srgbClr val="156082"/>
              </a:buClr>
            </a:pPr>
            <a:r>
              <a:rPr lang="en-US" sz="1400" dirty="0">
                <a:solidFill>
                  <a:srgbClr val="141826"/>
                </a:solidFill>
                <a:latin typeface="Century Gothic" panose="020B0502020202020204" pitchFamily="34" charset="0"/>
                <a:cs typeface="Calibri" panose="020F0502020204030204" pitchFamily="34" charset="0"/>
              </a:rPr>
              <a:t>In order to maintain your registration with the HCPC:</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You must keep a record of your CPD</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You must make sure that your CPD is a mixture of different kinds of activities - not just one kind of learning and that it is relevant to your work. It could be relevant to your current role or to a planned future role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You should aim for your CPD to improve the quality of your work. It may not actually improve your work, due to factors beyond your control, but when you choose your CPD activities you should intend for them to improve your work</a:t>
            </a:r>
          </a:p>
          <a:p>
            <a:pPr marL="285742" indent="-285742">
              <a:spcAft>
                <a:spcPts val="601"/>
              </a:spcAft>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You should aim for your CPD to benefit patients. As above, you may not be able to make sure that this happens, but you should have the intention of benefiting patients. Depending on where and how you work, patients, your team, or students</a:t>
            </a:r>
          </a:p>
          <a:p>
            <a:pPr>
              <a:buClr>
                <a:srgbClr val="156082"/>
              </a:buClr>
            </a:pPr>
            <a:r>
              <a:rPr lang="en-US" sz="1400" dirty="0">
                <a:solidFill>
                  <a:srgbClr val="141826"/>
                </a:solidFill>
                <a:latin typeface="Century Gothic" panose="020B0502020202020204" pitchFamily="34" charset="0"/>
                <a:cs typeface="Calibri" panose="020F0502020204030204" pitchFamily="34" charset="0"/>
              </a:rPr>
              <a:t>For more information, download the CPD brochures available from </a:t>
            </a:r>
            <a:r>
              <a:rPr lang="en-US" sz="1400" dirty="0">
                <a:solidFill>
                  <a:srgbClr val="141826"/>
                </a:solidFill>
                <a:latin typeface="Century Gothic" panose="020B050202020202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www.hcpc-uk.org</a:t>
            </a:r>
            <a:endParaRPr lang="en-US" sz="1400" dirty="0">
              <a:solidFill>
                <a:srgbClr val="141826"/>
              </a:solidFill>
              <a:latin typeface="Century Gothic" panose="020B0502020202020204" pitchFamily="34" charset="0"/>
              <a:cs typeface="Calibri" panose="020F0502020204030204" pitchFamily="34" charset="0"/>
            </a:endParaRP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marL="285742" indent="-285742">
              <a:buClr>
                <a:srgbClr val="156082"/>
              </a:buClr>
              <a:buFont typeface="Arial" panose="020B0604020202020204" pitchFamily="34" charset="0"/>
              <a:buChar char="•"/>
            </a:pP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p:txBody>
      </p:sp>
      <p:sp>
        <p:nvSpPr>
          <p:cNvPr id="8" name="Title 1">
            <a:extLst>
              <a:ext uri="{FF2B5EF4-FFF2-40B4-BE49-F238E27FC236}">
                <a16:creationId xmlns:a16="http://schemas.microsoft.com/office/drawing/2014/main" id="{DC43C716-ABAD-0134-D6E4-BD36FCBB8758}"/>
              </a:ext>
            </a:extLst>
          </p:cNvPr>
          <p:cNvSpPr txBox="1">
            <a:spLocks/>
          </p:cNvSpPr>
          <p:nvPr/>
        </p:nvSpPr>
        <p:spPr>
          <a:xfrm>
            <a:off x="528033" y="669073"/>
            <a:ext cx="3900033" cy="374116"/>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400" b="1" kern="1200">
                <a:solidFill>
                  <a:srgbClr val="141826"/>
                </a:solidFill>
                <a:latin typeface="Century Gothic" panose="020B0502020202020204" pitchFamily="34" charset="0"/>
                <a:ea typeface="+mj-ea"/>
                <a:cs typeface="+mj-cs"/>
              </a:defRPr>
            </a:lvl1pPr>
          </a:lstStyle>
          <a:p>
            <a:r>
              <a:rPr lang="en-GB"/>
              <a:t>Working for Bank Partners</a:t>
            </a:r>
            <a:endParaRPr lang="en-GB" dirty="0"/>
          </a:p>
        </p:txBody>
      </p:sp>
    </p:spTree>
    <p:extLst>
      <p:ext uri="{BB962C8B-B14F-4D97-AF65-F5344CB8AC3E}">
        <p14:creationId xmlns:p14="http://schemas.microsoft.com/office/powerpoint/2010/main" val="37724453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80FEB8E-303F-1B7D-0B47-8F49D965B39F}"/>
              </a:ext>
            </a:extLst>
          </p:cNvPr>
          <p:cNvSpPr txBox="1"/>
          <p:nvPr/>
        </p:nvSpPr>
        <p:spPr>
          <a:xfrm>
            <a:off x="498297" y="1458665"/>
            <a:ext cx="5831671" cy="4431038"/>
          </a:xfrm>
          <a:prstGeom prst="rect">
            <a:avLst/>
          </a:prstGeom>
          <a:noFill/>
        </p:spPr>
        <p:txBody>
          <a:bodyPr wrap="square" numCol="1" spcCol="432000">
            <a:noAutofit/>
          </a:bodyPr>
          <a:lstStyle/>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Our policies and procedures</a:t>
            </a: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Many of our trusts have their own specific policies </a:t>
            </a:r>
            <a:br>
              <a:rPr lang="en-US" sz="1400" dirty="0">
                <a:solidFill>
                  <a:srgbClr val="141826"/>
                </a:solidFill>
                <a:latin typeface="Century Gothic" panose="020B0502020202020204" pitchFamily="34" charset="0"/>
                <a:cs typeface="Calibri" panose="020F0502020204030204" pitchFamily="34" charset="0"/>
              </a:rPr>
            </a:br>
            <a:r>
              <a:rPr lang="en-US" sz="1400" dirty="0">
                <a:solidFill>
                  <a:srgbClr val="141826"/>
                </a:solidFill>
                <a:latin typeface="Century Gothic" panose="020B0502020202020204" pitchFamily="34" charset="0"/>
                <a:cs typeface="Calibri" panose="020F0502020204030204" pitchFamily="34" charset="0"/>
              </a:rPr>
              <a:t>and procedures.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When you start work at any trust it is important that you make yourself familiar with ALL policies and procedures relating to the work you are undertaking e.g. clinical</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procedures, infection control, fire safety, confidentiality, and child protection</a:t>
            </a:r>
          </a:p>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Rehabilitation of Offenders Act (1974)</a:t>
            </a: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The Rehabilitation of Offenders Act (ROA) 1974 (amendment 2013) is aimed at helping people who have been convicted of a criminal offence and who have not re-offended since. This Act makes it unlawful to take into account any offences of a person who is considered to have undergone a satisfactory period of rehabilitation. However, there are some exceptions.</a:t>
            </a:r>
          </a:p>
        </p:txBody>
      </p:sp>
      <p:sp>
        <p:nvSpPr>
          <p:cNvPr id="11" name="Title 1">
            <a:extLst>
              <a:ext uri="{FF2B5EF4-FFF2-40B4-BE49-F238E27FC236}">
                <a16:creationId xmlns:a16="http://schemas.microsoft.com/office/drawing/2014/main" id="{E2724EA6-9951-E942-71A2-99FDC3414C4C}"/>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Tree>
    <p:extLst>
      <p:ext uri="{BB962C8B-B14F-4D97-AF65-F5344CB8AC3E}">
        <p14:creationId xmlns:p14="http://schemas.microsoft.com/office/powerpoint/2010/main" val="14066476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95661D8-CE1A-FB16-8FEE-D519774CEA58}"/>
              </a:ext>
            </a:extLst>
          </p:cNvPr>
          <p:cNvSpPr txBox="1"/>
          <p:nvPr/>
        </p:nvSpPr>
        <p:spPr>
          <a:xfrm>
            <a:off x="498298" y="1458665"/>
            <a:ext cx="5933324" cy="7778262"/>
          </a:xfrm>
          <a:prstGeom prst="rect">
            <a:avLst/>
          </a:prstGeom>
          <a:noFill/>
        </p:spPr>
        <p:txBody>
          <a:bodyPr wrap="square" numCol="1" spcCol="432000">
            <a:noAutofit/>
          </a:bodyPr>
          <a:lstStyle/>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Anyone applying for a position that involves working with children or working with the elderly or sick people are required to reveal all serious or multiple convictions and those that resulted in a custodial sentence. For minor convictions you must disclose any that have taken place in the last 11 years and all cautions that have been issued in the last 5 years. Please note multiple minor convictions must be reported regardless of when they took place.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We will consider which posts require disclosure and at what level</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We will not request an Enhanced DBS unless the job is exempt under the terms of the Rehabilitation of Offenders Act 1974 (amended 2013)</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We will inform prospective bank workers of the requirement, where applicable, to carry out a disclosure for the position</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We will where possible, consider the nature of any conviction and relevance to the job in question</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We will take a balanced view during the recruitment process whilst at the same time maintaining awareness of our obligations to protect our patients and general public</a:t>
            </a:r>
          </a:p>
          <a:p>
            <a:pPr marL="285742" indent="-285742">
              <a:spcAft>
                <a:spcPts val="601"/>
              </a:spcAft>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We will comply with the Data Protection Act when accessing criminal records information</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You must inform Bank Partners if you receive any warnings, cautions or convictions at any time.</a:t>
            </a:r>
          </a:p>
          <a:p>
            <a:pPr>
              <a:buClr>
                <a:srgbClr val="156082"/>
              </a:buClr>
            </a:pPr>
            <a:r>
              <a:rPr lang="en-US" sz="1400" b="1" dirty="0">
                <a:solidFill>
                  <a:srgbClr val="141826"/>
                </a:solidFill>
                <a:latin typeface="Century Gothic" panose="020B0502020202020204" pitchFamily="34" charset="0"/>
                <a:cs typeface="Calibri" panose="020F0502020204030204" pitchFamily="34" charset="0"/>
              </a:rPr>
              <a:t>Information governance, confidentiality, and data protection</a:t>
            </a:r>
          </a:p>
          <a:p>
            <a:pPr>
              <a:buClr>
                <a:srgbClr val="156082"/>
              </a:buClr>
            </a:pPr>
            <a:r>
              <a:rPr lang="en-US" sz="1400" b="1" dirty="0">
                <a:solidFill>
                  <a:srgbClr val="141826"/>
                </a:solidFill>
                <a:latin typeface="Century Gothic" panose="020B0502020202020204" pitchFamily="34" charset="0"/>
                <a:cs typeface="Calibri" panose="020F0502020204030204" pitchFamily="34" charset="0"/>
              </a:rPr>
              <a:t>Introduction</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Information governance relates to the collection, use and retention of personal information pertaining to customers, clients, and staff. Information governance also can apply to corporate and commercially sensitive data.</a:t>
            </a:r>
          </a:p>
          <a:p>
            <a:pPr>
              <a:buClr>
                <a:srgbClr val="156082"/>
              </a:buClr>
            </a:pPr>
            <a:r>
              <a:rPr lang="en-US" sz="1400" dirty="0">
                <a:solidFill>
                  <a:srgbClr val="141826"/>
                </a:solidFill>
                <a:latin typeface="Century Gothic" panose="020B0502020202020204" pitchFamily="34" charset="0"/>
                <a:cs typeface="Calibri" panose="020F0502020204030204" pitchFamily="34" charset="0"/>
              </a:rPr>
              <a:t>Bank Partners is required as part of its overall information governance structure to have appropriate policies, systems, processes, and effective management accountability embedded into its work practices and to ensure that measures are in place to maintain them. </a:t>
            </a:r>
          </a:p>
          <a:p>
            <a:pPr marL="285742" indent="-285742">
              <a:spcAft>
                <a:spcPts val="601"/>
              </a:spcAft>
              <a:buClr>
                <a:srgbClr val="156082"/>
              </a:buClr>
              <a:buFont typeface="Arial" panose="020B0604020202020204" pitchFamily="34" charset="0"/>
              <a:buChar char="•"/>
            </a:pP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marL="285742" indent="-285742">
              <a:buClr>
                <a:srgbClr val="156082"/>
              </a:buClr>
              <a:buFont typeface="Arial" panose="020B0604020202020204" pitchFamily="34" charset="0"/>
              <a:buChar char="•"/>
            </a:pP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p:txBody>
      </p:sp>
      <p:sp>
        <p:nvSpPr>
          <p:cNvPr id="11" name="Title 1">
            <a:extLst>
              <a:ext uri="{FF2B5EF4-FFF2-40B4-BE49-F238E27FC236}">
                <a16:creationId xmlns:a16="http://schemas.microsoft.com/office/drawing/2014/main" id="{EF718CA6-0258-2E95-AC3D-70B3D2F3236E}"/>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Tree>
    <p:extLst>
      <p:ext uri="{BB962C8B-B14F-4D97-AF65-F5344CB8AC3E}">
        <p14:creationId xmlns:p14="http://schemas.microsoft.com/office/powerpoint/2010/main" val="39762117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A662FC-9EDA-7540-0B9E-AC9B77269E03}"/>
              </a:ext>
            </a:extLst>
          </p:cNvPr>
          <p:cNvSpPr txBox="1"/>
          <p:nvPr/>
        </p:nvSpPr>
        <p:spPr>
          <a:xfrm>
            <a:off x="498299" y="1458665"/>
            <a:ext cx="5758664" cy="7387384"/>
          </a:xfrm>
          <a:prstGeom prst="rect">
            <a:avLst/>
          </a:prstGeom>
          <a:noFill/>
        </p:spPr>
        <p:txBody>
          <a:bodyPr wrap="square" numCol="1" spcCol="432000">
            <a:noAutofit/>
          </a:bodyPr>
          <a:lstStyle/>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The </a:t>
            </a:r>
            <a:r>
              <a:rPr lang="en-US" sz="1400" dirty="0" err="1">
                <a:solidFill>
                  <a:srgbClr val="141826"/>
                </a:solidFill>
                <a:latin typeface="Century Gothic" panose="020B0502020202020204" pitchFamily="34" charset="0"/>
                <a:cs typeface="Calibri" panose="020F0502020204030204" pitchFamily="34" charset="0"/>
              </a:rPr>
              <a:t>organisation</a:t>
            </a:r>
            <a:r>
              <a:rPr lang="en-US" sz="1400" dirty="0">
                <a:solidFill>
                  <a:srgbClr val="141826"/>
                </a:solidFill>
                <a:latin typeface="Century Gothic" panose="020B0502020202020204" pitchFamily="34" charset="0"/>
                <a:cs typeface="Calibri" panose="020F0502020204030204" pitchFamily="34" charset="0"/>
              </a:rPr>
              <a:t> holds large amounts of personal, commercially confidential, and special categories of personal data. All bank workers/associates are expected to observe information governance standards. </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Any information obtained by you during the course of your duties is confidential and should not be disclosed to any third party if it is not legitimately in connection with their treatment or any other official investigation.</a:t>
            </a:r>
          </a:p>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Background and legislation </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This document provides a framework for staff to meet legal and corporate requirements in relation to information handling that falls within the scope of information governance legislation.</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It is of vital importance that you understand the principles concerning confidentiality and the use of patient information. </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Bank Partners have information governance policies, procedures, and training material available for all staff and they can be </a:t>
            </a:r>
            <a:r>
              <a:rPr lang="en-US" sz="1400" dirty="0" err="1">
                <a:solidFill>
                  <a:srgbClr val="141826"/>
                </a:solidFill>
                <a:latin typeface="Century Gothic" panose="020B0502020202020204" pitchFamily="34" charset="0"/>
                <a:cs typeface="Calibri" panose="020F0502020204030204" pitchFamily="34" charset="0"/>
              </a:rPr>
              <a:t>summarised</a:t>
            </a:r>
            <a:r>
              <a:rPr lang="en-US" sz="1400" dirty="0">
                <a:solidFill>
                  <a:srgbClr val="141826"/>
                </a:solidFill>
                <a:latin typeface="Century Gothic" panose="020B0502020202020204" pitchFamily="34" charset="0"/>
                <a:cs typeface="Calibri" panose="020F0502020204030204" pitchFamily="34" charset="0"/>
              </a:rPr>
              <a:t> into the following categories: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Collection of personal data.</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Accuracy and retention of personal data.</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Use of personal data including the requirements for consent.</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Security of personal data.</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Transparency of </a:t>
            </a:r>
            <a:r>
              <a:rPr lang="en-US" sz="1400" dirty="0" err="1">
                <a:solidFill>
                  <a:srgbClr val="141826"/>
                </a:solidFill>
                <a:latin typeface="Century Gothic" panose="020B0502020202020204" pitchFamily="34" charset="0"/>
                <a:cs typeface="Calibri" panose="020F0502020204030204" pitchFamily="34" charset="0"/>
              </a:rPr>
              <a:t>organisations’</a:t>
            </a:r>
            <a:r>
              <a:rPr lang="en-US" sz="1400" dirty="0">
                <a:solidFill>
                  <a:srgbClr val="141826"/>
                </a:solidFill>
                <a:latin typeface="Century Gothic" panose="020B0502020202020204" pitchFamily="34" charset="0"/>
                <a:cs typeface="Calibri" panose="020F0502020204030204" pitchFamily="34" charset="0"/>
              </a:rPr>
              <a:t> personal data policies and practices.</a:t>
            </a:r>
          </a:p>
          <a:p>
            <a:pPr marL="285742" indent="-285742">
              <a:spcAft>
                <a:spcPts val="601"/>
              </a:spcAft>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Access to and correction of personal data.</a:t>
            </a:r>
          </a:p>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What standards (disciplines) make up information governance?</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Information governance is the way our </a:t>
            </a:r>
            <a:r>
              <a:rPr lang="en-US" sz="1400" dirty="0" err="1">
                <a:solidFill>
                  <a:srgbClr val="141826"/>
                </a:solidFill>
                <a:latin typeface="Century Gothic" panose="020B0502020202020204" pitchFamily="34" charset="0"/>
                <a:cs typeface="Calibri" panose="020F0502020204030204" pitchFamily="34" charset="0"/>
              </a:rPr>
              <a:t>organisation</a:t>
            </a:r>
            <a:r>
              <a:rPr lang="en-US" sz="1400" dirty="0">
                <a:solidFill>
                  <a:srgbClr val="141826"/>
                </a:solidFill>
                <a:latin typeface="Century Gothic" panose="020B0502020202020204" pitchFamily="34" charset="0"/>
                <a:cs typeface="Calibri" panose="020F0502020204030204" pitchFamily="34" charset="0"/>
              </a:rPr>
              <a:t>, along with its partners like the NHS and the Department of Health, handles information, in particular the personal and sensitive information about patients and employees. It provides a framework to bring together all the requirements, standards and best practices that apply to the handling of personal information.</a:t>
            </a: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marL="285742" indent="-285742">
              <a:buClr>
                <a:srgbClr val="156082"/>
              </a:buClr>
              <a:buFont typeface="Arial" panose="020B0604020202020204" pitchFamily="34" charset="0"/>
              <a:buChar char="•"/>
            </a:pP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p:txBody>
      </p:sp>
      <p:sp>
        <p:nvSpPr>
          <p:cNvPr id="10" name="Title 1">
            <a:extLst>
              <a:ext uri="{FF2B5EF4-FFF2-40B4-BE49-F238E27FC236}">
                <a16:creationId xmlns:a16="http://schemas.microsoft.com/office/drawing/2014/main" id="{6AC3188B-0D9B-31B8-0F99-FE4FCE66772A}"/>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Tree>
    <p:extLst>
      <p:ext uri="{BB962C8B-B14F-4D97-AF65-F5344CB8AC3E}">
        <p14:creationId xmlns:p14="http://schemas.microsoft.com/office/powerpoint/2010/main" val="32173160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2F94543-1B45-57A2-9019-6F77043F799B}"/>
              </a:ext>
            </a:extLst>
          </p:cNvPr>
          <p:cNvSpPr txBox="1"/>
          <p:nvPr/>
        </p:nvSpPr>
        <p:spPr>
          <a:xfrm>
            <a:off x="528033" y="1458665"/>
            <a:ext cx="5862493" cy="8014108"/>
          </a:xfrm>
          <a:prstGeom prst="rect">
            <a:avLst/>
          </a:prstGeom>
          <a:noFill/>
        </p:spPr>
        <p:txBody>
          <a:bodyPr wrap="square" numCol="1" spcCol="432000">
            <a:noAutofit/>
          </a:bodyPr>
          <a:lstStyle/>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Data protection</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Freedom of information</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Information quality assurance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Information security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Records management</a:t>
            </a:r>
          </a:p>
          <a:p>
            <a:pPr marL="285742" indent="-285742">
              <a:spcAft>
                <a:spcPts val="601"/>
              </a:spcAft>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Confidentiality code of practice</a:t>
            </a:r>
          </a:p>
          <a:p>
            <a:pPr>
              <a:spcAft>
                <a:spcPts val="601"/>
              </a:spcAft>
              <a:buClr>
                <a:srgbClr val="0999E9"/>
              </a:buClr>
            </a:pPr>
            <a:r>
              <a:rPr lang="en-US" sz="1400" b="1" dirty="0">
                <a:solidFill>
                  <a:srgbClr val="141826"/>
                </a:solidFill>
                <a:latin typeface="Century Gothic" panose="020B0502020202020204" pitchFamily="34" charset="0"/>
                <a:cs typeface="Calibri" panose="020F0502020204030204" pitchFamily="34" charset="0"/>
              </a:rPr>
              <a:t>An example of an Information </a:t>
            </a:r>
            <a:br>
              <a:rPr lang="en-US" sz="1400" b="1" dirty="0">
                <a:solidFill>
                  <a:srgbClr val="141826"/>
                </a:solidFill>
                <a:latin typeface="Century Gothic" panose="020B0502020202020204" pitchFamily="34" charset="0"/>
                <a:cs typeface="Calibri" panose="020F0502020204030204" pitchFamily="34" charset="0"/>
              </a:rPr>
            </a:br>
            <a:r>
              <a:rPr lang="en-US" sz="1400" b="1" dirty="0">
                <a:solidFill>
                  <a:srgbClr val="141826"/>
                </a:solidFill>
                <a:latin typeface="Century Gothic" panose="020B0502020202020204" pitchFamily="34" charset="0"/>
                <a:cs typeface="Calibri" panose="020F0502020204030204" pitchFamily="34" charset="0"/>
              </a:rPr>
              <a:t>Governance Framework</a:t>
            </a:r>
          </a:p>
          <a:p>
            <a:pPr>
              <a:spcAft>
                <a:spcPts val="601"/>
              </a:spcAft>
              <a:buClr>
                <a:srgbClr val="0999E9"/>
              </a:buClr>
            </a:pPr>
            <a:r>
              <a:rPr lang="en-US" sz="1400" dirty="0">
                <a:solidFill>
                  <a:srgbClr val="141826"/>
                </a:solidFill>
                <a:latin typeface="Century Gothic" panose="020B0502020202020204" pitchFamily="34" charset="0"/>
                <a:cs typeface="Calibri" panose="020F0502020204030204" pitchFamily="34" charset="0"/>
              </a:rPr>
              <a:t>The Department of Health has developed a model for managing information using the acronym HORUS. Information should be: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Held securely and confidentially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Obtained fairly and efficiently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Recorded accurately and reliably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Used effectively and ethically</a:t>
            </a:r>
          </a:p>
          <a:p>
            <a:pPr marL="285742" indent="-285742">
              <a:spcAft>
                <a:spcPts val="601"/>
              </a:spcAft>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Shared appropriately and lawfully</a:t>
            </a:r>
          </a:p>
          <a:p>
            <a:pPr>
              <a:buClr>
                <a:srgbClr val="0999E9"/>
              </a:buClr>
            </a:pPr>
            <a:r>
              <a:rPr lang="en-US" sz="1400" b="1" dirty="0">
                <a:solidFill>
                  <a:srgbClr val="141826"/>
                </a:solidFill>
                <a:latin typeface="Century Gothic" panose="020B0502020202020204" pitchFamily="34" charset="0"/>
                <a:cs typeface="Calibri" panose="020F0502020204030204" pitchFamily="34" charset="0"/>
              </a:rPr>
              <a:t>What legislation is in place?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The Data Protection Act 2018</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The Freedom of Information Act 2000 and Freedom </a:t>
            </a:r>
            <a:br>
              <a:rPr lang="en-US" sz="1400" dirty="0">
                <a:solidFill>
                  <a:srgbClr val="141826"/>
                </a:solidFill>
                <a:latin typeface="Century Gothic" panose="020B0502020202020204" pitchFamily="34" charset="0"/>
                <a:cs typeface="Calibri" panose="020F0502020204030204" pitchFamily="34" charset="0"/>
              </a:rPr>
            </a:br>
            <a:r>
              <a:rPr lang="en-US" sz="1400" dirty="0">
                <a:solidFill>
                  <a:srgbClr val="141826"/>
                </a:solidFill>
                <a:latin typeface="Century Gothic" panose="020B0502020202020204" pitchFamily="34" charset="0"/>
                <a:cs typeface="Calibri" panose="020F0502020204030204" pitchFamily="34" charset="0"/>
              </a:rPr>
              <a:t>of Information (Scotland) Act 2002</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The Human </a:t>
            </a:r>
            <a:r>
              <a:rPr lang="en-US" sz="1400" dirty="0" err="1">
                <a:solidFill>
                  <a:srgbClr val="141826"/>
                </a:solidFill>
                <a:latin typeface="Century Gothic" panose="020B0502020202020204" pitchFamily="34" charset="0"/>
                <a:cs typeface="Calibri" panose="020F0502020204030204" pitchFamily="34" charset="0"/>
              </a:rPr>
              <a:t>Fertilisation</a:t>
            </a:r>
            <a:r>
              <a:rPr lang="en-US" sz="1400" dirty="0">
                <a:solidFill>
                  <a:srgbClr val="141826"/>
                </a:solidFill>
                <a:latin typeface="Century Gothic" panose="020B0502020202020204" pitchFamily="34" charset="0"/>
                <a:cs typeface="Calibri" panose="020F0502020204030204" pitchFamily="34" charset="0"/>
              </a:rPr>
              <a:t> and Embryology Act 1990 </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The National Health Service Venereal Disease Regulation (SI 1974 No.29)</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The Mental Capacity Act (2005)</a:t>
            </a:r>
          </a:p>
          <a:p>
            <a:pPr marL="285742" indent="-285742">
              <a:spcAft>
                <a:spcPts val="601"/>
              </a:spcAft>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The Computer Misuse Act 1990 • Guidance on Health Act (S31 Partnership Arrangements) 1999 </a:t>
            </a:r>
          </a:p>
          <a:p>
            <a:pPr>
              <a:buClr>
                <a:srgbClr val="156082"/>
              </a:buClr>
            </a:pPr>
            <a:r>
              <a:rPr lang="en-US" sz="1400" b="1" dirty="0">
                <a:solidFill>
                  <a:srgbClr val="141826"/>
                </a:solidFill>
                <a:latin typeface="Century Gothic" panose="020B0502020202020204" pitchFamily="34" charset="0"/>
                <a:cs typeface="Calibri" panose="020F0502020204030204" pitchFamily="34" charset="0"/>
              </a:rPr>
              <a:t>The Data Protection Act – what is it?</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All </a:t>
            </a:r>
            <a:r>
              <a:rPr lang="en-US" sz="1400" dirty="0" err="1">
                <a:solidFill>
                  <a:srgbClr val="141826"/>
                </a:solidFill>
                <a:latin typeface="Century Gothic" panose="020B0502020202020204" pitchFamily="34" charset="0"/>
                <a:cs typeface="Calibri" panose="020F0502020204030204" pitchFamily="34" charset="0"/>
              </a:rPr>
              <a:t>organisations</a:t>
            </a:r>
            <a:r>
              <a:rPr lang="en-US" sz="1400" dirty="0">
                <a:solidFill>
                  <a:srgbClr val="141826"/>
                </a:solidFill>
                <a:latin typeface="Century Gothic" panose="020B0502020202020204" pitchFamily="34" charset="0"/>
                <a:cs typeface="Calibri" panose="020F0502020204030204" pitchFamily="34" charset="0"/>
              </a:rPr>
              <a:t> in the UK must comply with the data protection legislation which is defined in the Data Protection Act 2018 (DPA) and is enforced by the Information Commission’s Office (ICO) who has the power to impose penalties. Non-compliances with the law and data breaches can attract fines from the ICO. </a:t>
            </a:r>
            <a:r>
              <a:rPr lang="en-US" sz="1400" dirty="0" err="1">
                <a:solidFill>
                  <a:srgbClr val="141826"/>
                </a:solidFill>
                <a:latin typeface="Century Gothic" panose="020B0502020202020204" pitchFamily="34" charset="0"/>
                <a:cs typeface="Calibri" panose="020F0502020204030204" pitchFamily="34" charset="0"/>
              </a:rPr>
              <a:t>Organisations</a:t>
            </a:r>
            <a:r>
              <a:rPr lang="en-US" sz="1400" dirty="0">
                <a:solidFill>
                  <a:srgbClr val="141826"/>
                </a:solidFill>
                <a:latin typeface="Century Gothic" panose="020B0502020202020204" pitchFamily="34" charset="0"/>
                <a:cs typeface="Calibri" panose="020F0502020204030204" pitchFamily="34" charset="0"/>
              </a:rPr>
              <a:t> must also be able to provide evidence that they are complying with the Data Protection Act. </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Further information on the principles can be found on the Information Commission’s Officer website. </a:t>
            </a:r>
            <a:r>
              <a:rPr lang="en-US" sz="1400" dirty="0">
                <a:solidFill>
                  <a:srgbClr val="141826"/>
                </a:solidFill>
                <a:latin typeface="Century Gothic" panose="020B050202020202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https://ico.org.uk/</a:t>
            </a: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p:txBody>
      </p:sp>
      <p:sp>
        <p:nvSpPr>
          <p:cNvPr id="10" name="Title 1">
            <a:extLst>
              <a:ext uri="{FF2B5EF4-FFF2-40B4-BE49-F238E27FC236}">
                <a16:creationId xmlns:a16="http://schemas.microsoft.com/office/drawing/2014/main" id="{19AE6F24-3813-BC15-E544-52B9C0994046}"/>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Tree>
    <p:extLst>
      <p:ext uri="{BB962C8B-B14F-4D97-AF65-F5344CB8AC3E}">
        <p14:creationId xmlns:p14="http://schemas.microsoft.com/office/powerpoint/2010/main" val="2294676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126A2FA-6676-0F5D-851F-A939B8EDF376}"/>
              </a:ext>
            </a:extLst>
          </p:cNvPr>
          <p:cNvSpPr txBox="1"/>
          <p:nvPr/>
        </p:nvSpPr>
        <p:spPr>
          <a:xfrm>
            <a:off x="528033" y="1454491"/>
            <a:ext cx="5801934" cy="6343594"/>
          </a:xfrm>
          <a:prstGeom prst="rect">
            <a:avLst/>
          </a:prstGeom>
          <a:noFill/>
        </p:spPr>
        <p:txBody>
          <a:bodyPr wrap="square" numCol="1" spcCol="432000">
            <a:noAutofit/>
          </a:bodyPr>
          <a:lstStyle/>
          <a:p>
            <a:pPr>
              <a:buClr>
                <a:srgbClr val="156082"/>
              </a:buClr>
            </a:pPr>
            <a:r>
              <a:rPr lang="en-US" sz="1400" b="1" dirty="0">
                <a:solidFill>
                  <a:srgbClr val="141826"/>
                </a:solidFill>
                <a:latin typeface="Century Gothic" panose="020B0502020202020204" pitchFamily="34" charset="0"/>
                <a:cs typeface="Calibri" panose="020F0502020204030204" pitchFamily="34" charset="0"/>
              </a:rPr>
              <a:t>Two main types of data </a:t>
            </a:r>
          </a:p>
          <a:p>
            <a:pPr>
              <a:buClr>
                <a:srgbClr val="156082"/>
              </a:buClr>
            </a:pPr>
            <a:r>
              <a:rPr lang="en-US" sz="1400" b="1" dirty="0">
                <a:solidFill>
                  <a:srgbClr val="141826"/>
                </a:solidFill>
                <a:latin typeface="Century Gothic" panose="020B0502020202020204" pitchFamily="34" charset="0"/>
                <a:cs typeface="Calibri" panose="020F0502020204030204" pitchFamily="34" charset="0"/>
              </a:rPr>
              <a:t>Personal data – for example:</a:t>
            </a:r>
            <a:endParaRPr lang="en-US" sz="1400" dirty="0">
              <a:solidFill>
                <a:srgbClr val="141826"/>
              </a:solidFill>
              <a:latin typeface="Century Gothic" panose="020B0502020202020204" pitchFamily="34" charset="0"/>
              <a:cs typeface="Calibri" panose="020F0502020204030204" pitchFamily="34" charset="0"/>
            </a:endParaRP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Name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Date of birth</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Address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Contact number </a:t>
            </a:r>
          </a:p>
          <a:p>
            <a:pPr marL="285742" indent="-285742">
              <a:spcAft>
                <a:spcPts val="600"/>
              </a:spcAft>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Bank details</a:t>
            </a:r>
          </a:p>
          <a:p>
            <a:pPr>
              <a:buClr>
                <a:srgbClr val="0999E9"/>
              </a:buClr>
            </a:pPr>
            <a:r>
              <a:rPr lang="en-US" sz="1400" b="1" dirty="0">
                <a:solidFill>
                  <a:srgbClr val="141826"/>
                </a:solidFill>
                <a:latin typeface="Century Gothic" panose="020B0502020202020204" pitchFamily="34" charset="0"/>
                <a:cs typeface="Calibri" panose="020F0502020204030204" pitchFamily="34" charset="0"/>
              </a:rPr>
              <a:t>Sensitive personal data:</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Ethnic origin</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Political opinions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Religious or other beliefs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Trade Union membership</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Physical or mental health</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Sexual life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Offences</a:t>
            </a:r>
          </a:p>
          <a:p>
            <a:pPr marL="285742" indent="-285742">
              <a:spcAft>
                <a:spcPts val="600"/>
              </a:spcAft>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Criminal proceedings or sentencing</a:t>
            </a:r>
          </a:p>
          <a:p>
            <a:pPr>
              <a:spcAft>
                <a:spcPts val="601"/>
              </a:spcAft>
              <a:buClr>
                <a:srgbClr val="0999E9"/>
              </a:buClr>
            </a:pPr>
            <a:r>
              <a:rPr lang="en-US" sz="1400" dirty="0">
                <a:solidFill>
                  <a:srgbClr val="141826"/>
                </a:solidFill>
                <a:latin typeface="Century Gothic" panose="020B0502020202020204" pitchFamily="34" charset="0"/>
                <a:cs typeface="Calibri" panose="020F0502020204030204" pitchFamily="34" charset="0"/>
              </a:rPr>
              <a:t>All personnel processing personal information must ensure they adhere to the principles as defined in the data protection law which require that information be: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Used fairly, lawfully, and transparently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Used for specified, explicit purposes only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Used in a way that is adequate, relevant, and limited to only what is necessary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Accurate and, where necessary, kept up to date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Kept for no longer than is necessary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Handled in a way that ensures appropriate security, including protection against unlawful or unauthorised processing, access, loss, destruction, or damage</a:t>
            </a: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p:txBody>
      </p:sp>
      <p:sp>
        <p:nvSpPr>
          <p:cNvPr id="10" name="Title 1">
            <a:extLst>
              <a:ext uri="{FF2B5EF4-FFF2-40B4-BE49-F238E27FC236}">
                <a16:creationId xmlns:a16="http://schemas.microsoft.com/office/drawing/2014/main" id="{2B27A2B6-9693-A86A-67C3-ED8C5785D9C7}"/>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Tree>
    <p:extLst>
      <p:ext uri="{BB962C8B-B14F-4D97-AF65-F5344CB8AC3E}">
        <p14:creationId xmlns:p14="http://schemas.microsoft.com/office/powerpoint/2010/main" val="8910414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B54D6C6-FB35-26D3-47DE-19A56F8F5A79}"/>
              </a:ext>
            </a:extLst>
          </p:cNvPr>
          <p:cNvSpPr txBox="1"/>
          <p:nvPr/>
        </p:nvSpPr>
        <p:spPr>
          <a:xfrm>
            <a:off x="528033" y="1454491"/>
            <a:ext cx="5698106" cy="7124430"/>
          </a:xfrm>
          <a:prstGeom prst="rect">
            <a:avLst/>
          </a:prstGeom>
          <a:noFill/>
        </p:spPr>
        <p:txBody>
          <a:bodyPr wrap="square" numCol="1" spcCol="432000">
            <a:noAutofit/>
          </a:bodyPr>
          <a:lstStyle/>
          <a:p>
            <a:pPr>
              <a:buClr>
                <a:srgbClr val="0999E9"/>
              </a:buClr>
            </a:pPr>
            <a:r>
              <a:rPr lang="en-US" sz="1400" b="1" dirty="0">
                <a:solidFill>
                  <a:srgbClr val="141826"/>
                </a:solidFill>
                <a:latin typeface="Century Gothic" panose="020B0502020202020204" pitchFamily="34" charset="0"/>
                <a:cs typeface="Calibri" panose="020F0502020204030204" pitchFamily="34" charset="0"/>
              </a:rPr>
              <a:t>Access and use of personal data</a:t>
            </a:r>
            <a:endParaRPr lang="en-US" sz="1400" dirty="0">
              <a:solidFill>
                <a:srgbClr val="141826"/>
              </a:solidFill>
              <a:latin typeface="Century Gothic" panose="020B0502020202020204" pitchFamily="34" charset="0"/>
              <a:cs typeface="Calibri" panose="020F0502020204030204" pitchFamily="34" charset="0"/>
            </a:endParaRP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This handbook should be used by everyone that has access to personal data and includes any third party or individual who conducts work on behalf of Bank Partners or who has access to personal data for which the </a:t>
            </a:r>
            <a:r>
              <a:rPr lang="en-US" sz="1400" dirty="0" err="1">
                <a:solidFill>
                  <a:srgbClr val="141826"/>
                </a:solidFill>
                <a:latin typeface="Century Gothic" panose="020B0502020202020204" pitchFamily="34" charset="0"/>
                <a:cs typeface="Calibri" panose="020F0502020204030204" pitchFamily="34" charset="0"/>
              </a:rPr>
              <a:t>organisation</a:t>
            </a:r>
            <a:r>
              <a:rPr lang="en-US" sz="1400" dirty="0">
                <a:solidFill>
                  <a:srgbClr val="141826"/>
                </a:solidFill>
                <a:latin typeface="Century Gothic" panose="020B0502020202020204" pitchFamily="34" charset="0"/>
                <a:cs typeface="Calibri" panose="020F0502020204030204" pitchFamily="34" charset="0"/>
              </a:rPr>
              <a:t> is responsible and who will be required contractually or otherwise to comply with this policy.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Deliberate unauthorised access to, copying, disclosure, destruction, or alteration of or interference with any computer equipment or data is strictly forbidden and may constitute a criminal and/or disciplinary offence.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It is an offence for any person to knowingly or recklessly obtain, procure or disclose personal data, without the permission of the data controller (either Bank Partners, or the trust you have signed up to) subject to certain exceptions.</a:t>
            </a:r>
          </a:p>
          <a:p>
            <a:pPr marL="285742" indent="-285742">
              <a:spcAft>
                <a:spcPts val="600"/>
              </a:spcAft>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It is also an offence for someone to sell or offer to sell personal data without appropriate consents in place.</a:t>
            </a:r>
          </a:p>
          <a:p>
            <a:pPr>
              <a:buClr>
                <a:srgbClr val="0999E9"/>
              </a:buClr>
            </a:pPr>
            <a:r>
              <a:rPr lang="en-US" sz="1400" b="1" dirty="0">
                <a:solidFill>
                  <a:srgbClr val="141826"/>
                </a:solidFill>
                <a:latin typeface="Century Gothic" panose="020B0502020202020204" pitchFamily="34" charset="0"/>
                <a:cs typeface="Calibri" panose="020F0502020204030204" pitchFamily="34" charset="0"/>
              </a:rPr>
              <a:t>Data subject rights</a:t>
            </a:r>
          </a:p>
          <a:p>
            <a:pPr>
              <a:spcAft>
                <a:spcPts val="601"/>
              </a:spcAft>
              <a:buClr>
                <a:srgbClr val="0999E9"/>
              </a:buClr>
            </a:pPr>
            <a:r>
              <a:rPr lang="en-US" sz="1400" dirty="0">
                <a:solidFill>
                  <a:srgbClr val="141826"/>
                </a:solidFill>
                <a:latin typeface="Century Gothic" panose="020B0502020202020204" pitchFamily="34" charset="0"/>
                <a:cs typeface="Calibri" panose="020F0502020204030204" pitchFamily="34" charset="0"/>
              </a:rPr>
              <a:t>Under the Data Protection Act 2018 legislation, data subjects have the following rights with regards to their personal information:</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Be informed about how data is being used</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Access to their personal data</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Have incorrect data updated</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Have data erased</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Stop or restrict the processing of data</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Data portability (allowing subjects to get and reuse data for different services)</a:t>
            </a:r>
          </a:p>
          <a:p>
            <a:pPr marL="285742" indent="-285742">
              <a:spcAft>
                <a:spcPts val="601"/>
              </a:spcAft>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Object to how data is processed in certain circumstances</a:t>
            </a:r>
          </a:p>
          <a:p>
            <a:pPr>
              <a:spcAft>
                <a:spcPts val="601"/>
              </a:spcAft>
              <a:buClr>
                <a:srgbClr val="0999E9"/>
              </a:buClr>
            </a:pPr>
            <a:r>
              <a:rPr lang="en-US" sz="1400" dirty="0">
                <a:solidFill>
                  <a:srgbClr val="141826"/>
                </a:solidFill>
                <a:latin typeface="Century Gothic" panose="020B0502020202020204" pitchFamily="34" charset="0"/>
                <a:cs typeface="Calibri" panose="020F0502020204030204" pitchFamily="34" charset="0"/>
              </a:rPr>
              <a:t>These rights are not absolute and only apply in certain circumstances. The Data Protection Officer should be consulted where rights exercise is unclear.</a:t>
            </a:r>
          </a:p>
          <a:p>
            <a:pPr>
              <a:spcAft>
                <a:spcPts val="601"/>
              </a:spcAft>
              <a:buClr>
                <a:srgbClr val="0999E9"/>
              </a:buClr>
            </a:pPr>
            <a:endParaRPr lang="en-US" sz="1400" dirty="0">
              <a:solidFill>
                <a:srgbClr val="141826"/>
              </a:solidFill>
              <a:latin typeface="Century Gothic" panose="020B0502020202020204" pitchFamily="34" charset="0"/>
              <a:cs typeface="Calibri" panose="020F0502020204030204" pitchFamily="34" charset="0"/>
            </a:endParaRPr>
          </a:p>
        </p:txBody>
      </p:sp>
      <p:sp>
        <p:nvSpPr>
          <p:cNvPr id="11" name="Title 1">
            <a:extLst>
              <a:ext uri="{FF2B5EF4-FFF2-40B4-BE49-F238E27FC236}">
                <a16:creationId xmlns:a16="http://schemas.microsoft.com/office/drawing/2014/main" id="{11A53647-BB1D-0E5D-8A21-AE7B959167C6}"/>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Tree>
    <p:extLst>
      <p:ext uri="{BB962C8B-B14F-4D97-AF65-F5344CB8AC3E}">
        <p14:creationId xmlns:p14="http://schemas.microsoft.com/office/powerpoint/2010/main" val="32531662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1ACF57-615D-3C86-2FCC-6671E8F3EB7E}"/>
              </a:ext>
            </a:extLst>
          </p:cNvPr>
          <p:cNvSpPr txBox="1"/>
          <p:nvPr/>
        </p:nvSpPr>
        <p:spPr>
          <a:xfrm>
            <a:off x="528033" y="1454491"/>
            <a:ext cx="5759751" cy="7607316"/>
          </a:xfrm>
          <a:prstGeom prst="rect">
            <a:avLst/>
          </a:prstGeom>
          <a:noFill/>
        </p:spPr>
        <p:txBody>
          <a:bodyPr wrap="square" numCol="1" spcCol="432000">
            <a:noAutofit/>
          </a:bodyPr>
          <a:lstStyle/>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Data subjects have additional rights when the </a:t>
            </a:r>
            <a:r>
              <a:rPr lang="en-US" sz="1400" dirty="0" err="1">
                <a:solidFill>
                  <a:srgbClr val="141826"/>
                </a:solidFill>
                <a:latin typeface="Century Gothic" panose="020B0502020202020204" pitchFamily="34" charset="0"/>
                <a:cs typeface="Calibri" panose="020F0502020204030204" pitchFamily="34" charset="0"/>
              </a:rPr>
              <a:t>organisation</a:t>
            </a:r>
            <a:r>
              <a:rPr lang="en-US" sz="1400" dirty="0">
                <a:solidFill>
                  <a:srgbClr val="141826"/>
                </a:solidFill>
                <a:latin typeface="Century Gothic" panose="020B0502020202020204" pitchFamily="34" charset="0"/>
                <a:cs typeface="Calibri" panose="020F0502020204030204" pitchFamily="34" charset="0"/>
              </a:rPr>
              <a:t> is using their personal data for:</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Processing personal data without human involvement i.e. automated decision-making.</a:t>
            </a:r>
          </a:p>
          <a:p>
            <a:pPr marL="285742" indent="-285742">
              <a:spcAft>
                <a:spcPts val="601"/>
              </a:spcAft>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Profiling, for example to predict </a:t>
            </a:r>
            <a:r>
              <a:rPr lang="en-US" sz="1400" dirty="0" err="1">
                <a:solidFill>
                  <a:srgbClr val="141826"/>
                </a:solidFill>
                <a:latin typeface="Century Gothic" panose="020B0502020202020204" pitchFamily="34" charset="0"/>
                <a:cs typeface="Calibri" panose="020F0502020204030204" pitchFamily="34" charset="0"/>
              </a:rPr>
              <a:t>behaviour</a:t>
            </a:r>
            <a:r>
              <a:rPr lang="en-US" sz="1400" dirty="0">
                <a:solidFill>
                  <a:srgbClr val="141826"/>
                </a:solidFill>
                <a:latin typeface="Century Gothic" panose="020B0502020202020204" pitchFamily="34" charset="0"/>
                <a:cs typeface="Calibri" panose="020F0502020204030204" pitchFamily="34" charset="0"/>
              </a:rPr>
              <a:t> or interests.</a:t>
            </a:r>
          </a:p>
          <a:p>
            <a:pPr>
              <a:spcAft>
                <a:spcPts val="601"/>
              </a:spcAft>
              <a:buClr>
                <a:srgbClr val="0999E9"/>
              </a:buClr>
            </a:pPr>
            <a:r>
              <a:rPr lang="en-US" sz="1400" dirty="0">
                <a:solidFill>
                  <a:srgbClr val="141826"/>
                </a:solidFill>
                <a:latin typeface="Century Gothic" panose="020B0502020202020204" pitchFamily="34" charset="0"/>
                <a:cs typeface="Calibri" panose="020F0502020204030204" pitchFamily="34" charset="0"/>
              </a:rPr>
              <a:t>The </a:t>
            </a:r>
            <a:r>
              <a:rPr lang="en-US" sz="1400" dirty="0" err="1">
                <a:solidFill>
                  <a:srgbClr val="141826"/>
                </a:solidFill>
                <a:latin typeface="Century Gothic" panose="020B0502020202020204" pitchFamily="34" charset="0"/>
                <a:cs typeface="Calibri" panose="020F0502020204030204" pitchFamily="34" charset="0"/>
              </a:rPr>
              <a:t>organisation</a:t>
            </a:r>
            <a:r>
              <a:rPr lang="en-US" sz="1400" dirty="0">
                <a:solidFill>
                  <a:srgbClr val="141826"/>
                </a:solidFill>
                <a:latin typeface="Century Gothic" panose="020B0502020202020204" pitchFamily="34" charset="0"/>
                <a:cs typeface="Calibri" panose="020F0502020204030204" pitchFamily="34" charset="0"/>
              </a:rPr>
              <a:t> monitors compliance with this policy by evidencing that staff responsibilities within the handbook are followed.</a:t>
            </a:r>
          </a:p>
          <a:p>
            <a:pPr>
              <a:buClr>
                <a:srgbClr val="0999E9"/>
              </a:buClr>
            </a:pPr>
            <a:r>
              <a:rPr lang="en-US" sz="1400" b="1" dirty="0">
                <a:solidFill>
                  <a:srgbClr val="141826"/>
                </a:solidFill>
                <a:latin typeface="Century Gothic" panose="020B0502020202020204" pitchFamily="34" charset="0"/>
                <a:cs typeface="Calibri" panose="020F0502020204030204" pitchFamily="34" charset="0"/>
              </a:rPr>
              <a:t>Our data processors</a:t>
            </a:r>
          </a:p>
          <a:p>
            <a:pPr>
              <a:spcAft>
                <a:spcPts val="601"/>
              </a:spcAft>
              <a:buClr>
                <a:srgbClr val="0999E9"/>
              </a:buClr>
            </a:pPr>
            <a:r>
              <a:rPr lang="en-US" sz="1400" dirty="0">
                <a:solidFill>
                  <a:srgbClr val="141826"/>
                </a:solidFill>
                <a:latin typeface="Century Gothic" panose="020B0502020202020204" pitchFamily="34" charset="0"/>
                <a:cs typeface="Calibri" panose="020F0502020204030204" pitchFamily="34" charset="0"/>
              </a:rPr>
              <a:t>It may, in certain circumstances be necessary to disclose your personal data to:</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Customers, suppliers, or clients of Bank Partners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Third parties who provide services to Bank Partners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Business partners or third parties involved in the management of Bank Partners business, as a result of, for example, a joint venture, merger, or outsourcing contract </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Bank Partners advisers, the relevant regulatory authorities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Other third parties where required by law </a:t>
            </a:r>
          </a:p>
          <a:p>
            <a:pPr marL="285742" indent="-285742">
              <a:spcAft>
                <a:spcPts val="601"/>
              </a:spcAft>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In all cases, third parties to whom your personal data is disclosed for processing on behalf of Bank Partners will be contractually obliged to use the data only for the relevant purpose specified above and not to forward the data to other parties without your consent, unless there is a legal basis that requires them to do so.</a:t>
            </a:r>
          </a:p>
          <a:p>
            <a:pPr>
              <a:buClr>
                <a:srgbClr val="156082"/>
              </a:buClr>
            </a:pPr>
            <a:r>
              <a:rPr lang="en-US" sz="1400" b="1" dirty="0">
                <a:solidFill>
                  <a:srgbClr val="141826"/>
                </a:solidFill>
                <a:latin typeface="Century Gothic" panose="020B0502020202020204" pitchFamily="34" charset="0"/>
                <a:cs typeface="Calibri" panose="020F0502020204030204" pitchFamily="34" charset="0"/>
              </a:rPr>
              <a:t>Responsibilities of staff  </a:t>
            </a: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The processing of personal data must be compliant with legal, industry, regulatory and business requirements. </a:t>
            </a:r>
          </a:p>
          <a:p>
            <a:pPr>
              <a:buClr>
                <a:srgbClr val="156082"/>
              </a:buClr>
            </a:pPr>
            <a:r>
              <a:rPr lang="en-US" sz="1400" dirty="0">
                <a:solidFill>
                  <a:srgbClr val="141826"/>
                </a:solidFill>
                <a:latin typeface="Century Gothic" panose="020B0502020202020204" pitchFamily="34" charset="0"/>
                <a:cs typeface="Calibri" panose="020F0502020204030204" pitchFamily="34" charset="0"/>
              </a:rPr>
              <a:t>Bank Partners holds a personnel file and computer records within the UK, which contain data relating to you and concerning a wide variety of matters. These include matters such as your contact details, application, references, bank details, and other personal details. It may include some sensitive data concerning your health and ethnic origin. It is held for the following purposes:</a:t>
            </a: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marL="285742" indent="-285742">
              <a:buClr>
                <a:srgbClr val="156082"/>
              </a:buClr>
              <a:buFont typeface="Arial" panose="020B0604020202020204" pitchFamily="34" charset="0"/>
              <a:buChar char="•"/>
            </a:pPr>
            <a:endParaRPr lang="en-US" sz="1400" b="1" dirty="0">
              <a:solidFill>
                <a:srgbClr val="141826"/>
              </a:solidFill>
              <a:latin typeface="Century Gothic" panose="020B0502020202020204" pitchFamily="34" charset="0"/>
              <a:cs typeface="Calibri" panose="020F0502020204030204" pitchFamily="34" charset="0"/>
            </a:endParaRPr>
          </a:p>
        </p:txBody>
      </p:sp>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Tree>
    <p:extLst>
      <p:ext uri="{BB962C8B-B14F-4D97-AF65-F5344CB8AC3E}">
        <p14:creationId xmlns:p14="http://schemas.microsoft.com/office/powerpoint/2010/main" val="32236872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2" name="TextBox 1">
            <a:extLst>
              <a:ext uri="{FF2B5EF4-FFF2-40B4-BE49-F238E27FC236}">
                <a16:creationId xmlns:a16="http://schemas.microsoft.com/office/drawing/2014/main" id="{7A17C26A-B8F9-0F43-AD2D-D3B811E032BA}"/>
              </a:ext>
            </a:extLst>
          </p:cNvPr>
          <p:cNvSpPr txBox="1"/>
          <p:nvPr/>
        </p:nvSpPr>
        <p:spPr>
          <a:xfrm>
            <a:off x="528033" y="1454491"/>
            <a:ext cx="5780300" cy="7514848"/>
          </a:xfrm>
          <a:prstGeom prst="rect">
            <a:avLst/>
          </a:prstGeom>
          <a:noFill/>
        </p:spPr>
        <p:txBody>
          <a:bodyPr wrap="square" numCol="1" spcCol="432000">
            <a:noAutofit/>
          </a:bodyPr>
          <a:lstStyle/>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Staff administration  </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Administration of payroll and agency workers’ benefits </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Internal accounts and records, marketing, and business transactions </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The provision of management information for business purposes such as marketing activities and corporate and staff planning </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To ensure fair treatment and permit Bank Partners to comply with its legal responsibilities</a:t>
            </a:r>
          </a:p>
          <a:p>
            <a:pPr marL="285742" indent="-285742">
              <a:spcAft>
                <a:spcPts val="601"/>
              </a:spcAft>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Inform a Caldicott Guardian</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We may collect from you certain details relating to another individual, for example, details of a person to contact in case of emergency. In such cases, it is your responsibility to ensure that you have informed any such individual of the use of his/ her data by Pulse for the applicable purpose.</a:t>
            </a:r>
          </a:p>
          <a:p>
            <a:pPr>
              <a:spcAft>
                <a:spcPts val="600"/>
              </a:spcAft>
              <a:buClr>
                <a:srgbClr val="156082"/>
              </a:buClr>
            </a:pPr>
            <a:r>
              <a:rPr lang="en-US" sz="1400" dirty="0">
                <a:solidFill>
                  <a:srgbClr val="141826"/>
                </a:solidFill>
                <a:latin typeface="Century Gothic" panose="020B0502020202020204" pitchFamily="34" charset="0"/>
                <a:cs typeface="Calibri" panose="020F0502020204030204" pitchFamily="34" charset="0"/>
              </a:rPr>
              <a:t>Data that you collect about individuals whilst working for Bank Partners is subject to the same obligations. Whilst you are working for Bank Partners you must safeguard the data as if it were your own and ensure you act within the law, policies, and procedures at all times.</a:t>
            </a:r>
          </a:p>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Freedom of Information – what is it? </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The Freedom of Information Act (2000) is a law giving people the general right to see recorded information held by public authorities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The Act gives people a better understanding of how public authorities carry out their duties, make decisions, and spend public money </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Whilst Bank Partners is not directly subject to the freedom of information act, as a private </a:t>
            </a:r>
            <a:r>
              <a:rPr lang="en-US" sz="1400" dirty="0" err="1">
                <a:solidFill>
                  <a:srgbClr val="141826"/>
                </a:solidFill>
                <a:latin typeface="Century Gothic" panose="020B0502020202020204" pitchFamily="34" charset="0"/>
                <a:cs typeface="Calibri" panose="020F0502020204030204" pitchFamily="34" charset="0"/>
              </a:rPr>
              <a:t>organisation</a:t>
            </a:r>
            <a:r>
              <a:rPr lang="en-US" sz="1400" dirty="0">
                <a:solidFill>
                  <a:srgbClr val="141826"/>
                </a:solidFill>
                <a:latin typeface="Century Gothic" panose="020B0502020202020204" pitchFamily="34" charset="0"/>
                <a:cs typeface="Calibri" panose="020F0502020204030204" pitchFamily="34" charset="0"/>
              </a:rPr>
              <a:t>, due to the nature of the work that we carry out for public sector </a:t>
            </a:r>
            <a:r>
              <a:rPr lang="en-US" sz="1400" dirty="0" err="1">
                <a:solidFill>
                  <a:srgbClr val="141826"/>
                </a:solidFill>
                <a:latin typeface="Century Gothic" panose="020B0502020202020204" pitchFamily="34" charset="0"/>
                <a:cs typeface="Calibri" panose="020F0502020204030204" pitchFamily="34" charset="0"/>
              </a:rPr>
              <a:t>organisations</a:t>
            </a:r>
            <a:r>
              <a:rPr lang="en-US" sz="1400" dirty="0">
                <a:solidFill>
                  <a:srgbClr val="141826"/>
                </a:solidFill>
                <a:latin typeface="Century Gothic" panose="020B0502020202020204" pitchFamily="34" charset="0"/>
                <a:cs typeface="Calibri" panose="020F0502020204030204" pitchFamily="34" charset="0"/>
              </a:rPr>
              <a:t>, we are often required to supply those </a:t>
            </a:r>
            <a:r>
              <a:rPr lang="en-US" sz="1400" dirty="0" err="1">
                <a:solidFill>
                  <a:srgbClr val="141826"/>
                </a:solidFill>
                <a:latin typeface="Century Gothic" panose="020B0502020202020204" pitchFamily="34" charset="0"/>
                <a:cs typeface="Calibri" panose="020F0502020204030204" pitchFamily="34" charset="0"/>
              </a:rPr>
              <a:t>organisations</a:t>
            </a:r>
            <a:r>
              <a:rPr lang="en-US" sz="1400" dirty="0">
                <a:solidFill>
                  <a:srgbClr val="141826"/>
                </a:solidFill>
                <a:latin typeface="Century Gothic" panose="020B0502020202020204" pitchFamily="34" charset="0"/>
                <a:cs typeface="Calibri" panose="020F0502020204030204" pitchFamily="34" charset="0"/>
              </a:rPr>
              <a:t> with information to enable them to meet their obligations under Freedom of Information legislation.</a:t>
            </a:r>
          </a:p>
          <a:p>
            <a:pPr marL="285742" indent="-285742">
              <a:buClr>
                <a:srgbClr val="156082"/>
              </a:buClr>
              <a:buFont typeface="Arial" panose="020B0604020202020204" pitchFamily="34" charset="0"/>
              <a:buChar char="•"/>
            </a:pPr>
            <a:endParaRPr lang="en-US" sz="1400" dirty="0">
              <a:solidFill>
                <a:srgbClr val="141826"/>
              </a:solidFill>
              <a:latin typeface="Century Gothic" panose="020B0502020202020204" pitchFamily="34" charset="0"/>
              <a:cs typeface="Calibri" panose="020F0502020204030204" pitchFamily="34" charset="0"/>
            </a:endParaRP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marL="285742" indent="-285742">
              <a:buClr>
                <a:srgbClr val="156082"/>
              </a:buClr>
              <a:buFont typeface="Arial" panose="020B0604020202020204" pitchFamily="34" charset="0"/>
              <a:buChar char="•"/>
            </a:pPr>
            <a:endParaRPr lang="en-US" sz="1400" b="1" dirty="0">
              <a:solidFill>
                <a:srgbClr val="141826"/>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40193933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3" name="TextBox 2">
            <a:extLst>
              <a:ext uri="{FF2B5EF4-FFF2-40B4-BE49-F238E27FC236}">
                <a16:creationId xmlns:a16="http://schemas.microsoft.com/office/drawing/2014/main" id="{BB2E21D8-883C-9D95-A889-703041766A48}"/>
              </a:ext>
            </a:extLst>
          </p:cNvPr>
          <p:cNvSpPr txBox="1"/>
          <p:nvPr/>
        </p:nvSpPr>
        <p:spPr>
          <a:xfrm>
            <a:off x="549667" y="1454491"/>
            <a:ext cx="5481263" cy="3703136"/>
          </a:xfrm>
          <a:prstGeom prst="rect">
            <a:avLst/>
          </a:prstGeom>
          <a:noFill/>
        </p:spPr>
        <p:txBody>
          <a:bodyPr wrap="square" numCol="1" spcCol="432000">
            <a:noAutofit/>
          </a:bodyPr>
          <a:lstStyle/>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Information quality assurance - what is it?</a:t>
            </a: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Information quality assurance is the maintenance of a desired level of quality in our service delivery, through documented processes, procedures, and responsibilities (of staff) for achieving quality related objectives and the consistent delivery of a quality service. The purpose of the </a:t>
            </a:r>
            <a:r>
              <a:rPr lang="en-US" sz="1400" dirty="0" err="1">
                <a:solidFill>
                  <a:srgbClr val="141826"/>
                </a:solidFill>
                <a:latin typeface="Century Gothic" panose="020B0502020202020204" pitchFamily="34" charset="0"/>
                <a:cs typeface="Calibri" panose="020F0502020204030204" pitchFamily="34" charset="0"/>
              </a:rPr>
              <a:t>organisation’s</a:t>
            </a:r>
            <a:r>
              <a:rPr lang="en-US" sz="1400" dirty="0">
                <a:solidFill>
                  <a:srgbClr val="141826"/>
                </a:solidFill>
                <a:latin typeface="Century Gothic" panose="020B0502020202020204" pitchFamily="34" charset="0"/>
                <a:cs typeface="Calibri" panose="020F0502020204030204" pitchFamily="34" charset="0"/>
              </a:rPr>
              <a:t> activities is to meet customer and regulatory requirements and continually improve its effectiveness and efficiency. </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Quality assurance needs to be considered at every stage of service delivery. The quality assurance process includes reviewing documents, reviewing work equipment, reviewing manufacturing records, reviewing other work-related records, among other things. </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There are six dimensions of data quality that Bank Partners consider in all quality assurance work activities:</a:t>
            </a:r>
            <a:endParaRPr lang="en-US" sz="1400" b="1" dirty="0">
              <a:solidFill>
                <a:srgbClr val="141826"/>
              </a:solidFill>
              <a:latin typeface="Century Gothic" panose="020B050202020202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664B87F-1CD1-1E9A-EF9B-44AE9056F782}"/>
              </a:ext>
            </a:extLst>
          </p:cNvPr>
          <p:cNvSpPr txBox="1"/>
          <p:nvPr/>
        </p:nvSpPr>
        <p:spPr>
          <a:xfrm>
            <a:off x="528033" y="5270024"/>
            <a:ext cx="5481263" cy="792348"/>
          </a:xfrm>
          <a:prstGeom prst="rect">
            <a:avLst/>
          </a:prstGeom>
          <a:noFill/>
        </p:spPr>
        <p:txBody>
          <a:bodyPr wrap="square" numCol="2">
            <a:noAutofit/>
          </a:bodyPr>
          <a:lstStyle/>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Accuracy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Validity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Reliability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Timeliness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Relevance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Completeness</a:t>
            </a:r>
          </a:p>
        </p:txBody>
      </p:sp>
      <p:sp>
        <p:nvSpPr>
          <p:cNvPr id="7" name="TextBox 6">
            <a:extLst>
              <a:ext uri="{FF2B5EF4-FFF2-40B4-BE49-F238E27FC236}">
                <a16:creationId xmlns:a16="http://schemas.microsoft.com/office/drawing/2014/main" id="{2E7F168B-B5CE-E945-3479-59BD29C15ECC}"/>
              </a:ext>
            </a:extLst>
          </p:cNvPr>
          <p:cNvSpPr txBox="1"/>
          <p:nvPr/>
        </p:nvSpPr>
        <p:spPr>
          <a:xfrm>
            <a:off x="528033" y="6174769"/>
            <a:ext cx="5481263" cy="2677656"/>
          </a:xfrm>
          <a:prstGeom prst="rect">
            <a:avLst/>
          </a:prstGeom>
          <a:noFill/>
        </p:spPr>
        <p:txBody>
          <a:bodyPr wrap="square">
            <a:spAutoFit/>
          </a:bodyPr>
          <a:lstStyle/>
          <a:p>
            <a:pPr>
              <a:buClr>
                <a:srgbClr val="156082"/>
              </a:buClr>
            </a:pPr>
            <a:r>
              <a:rPr lang="en-US" sz="1400" b="1" dirty="0">
                <a:solidFill>
                  <a:srgbClr val="141826"/>
                </a:solidFill>
                <a:latin typeface="Century Gothic" panose="020B0502020202020204" pitchFamily="34" charset="0"/>
                <a:cs typeface="Calibri" panose="020F0502020204030204" pitchFamily="34" charset="0"/>
              </a:rPr>
              <a:t>Password management</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Passwords should be a combination of letters, numbers and special characters.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Avoid using passwords that are easy to work out. The most common words used on passwords are either a person’s pet name or their child’s name. Consider the strength of your password.</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Passwords should not be written down.</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Regular password changes reduce the risk of </a:t>
            </a:r>
            <a:r>
              <a:rPr lang="en-US" sz="1400" dirty="0" err="1">
                <a:solidFill>
                  <a:srgbClr val="141826"/>
                </a:solidFill>
                <a:latin typeface="Century Gothic" panose="020B0502020202020204" pitchFamily="34" charset="0"/>
                <a:cs typeface="Calibri" panose="020F0502020204030204" pitchFamily="34" charset="0"/>
              </a:rPr>
              <a:t>unauthorised</a:t>
            </a:r>
            <a:r>
              <a:rPr lang="en-US" sz="1400" dirty="0">
                <a:solidFill>
                  <a:srgbClr val="141826"/>
                </a:solidFill>
                <a:latin typeface="Century Gothic" panose="020B0502020202020204" pitchFamily="34" charset="0"/>
                <a:cs typeface="Calibri" panose="020F0502020204030204" pitchFamily="34" charset="0"/>
              </a:rPr>
              <a:t> access to the machine and therefore passwords should be changed frequently.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Avoid using the same password on different accounts.</a:t>
            </a:r>
          </a:p>
        </p:txBody>
      </p:sp>
    </p:spTree>
    <p:extLst>
      <p:ext uri="{BB962C8B-B14F-4D97-AF65-F5344CB8AC3E}">
        <p14:creationId xmlns:p14="http://schemas.microsoft.com/office/powerpoint/2010/main" val="4463138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4" name="TextBox 3">
            <a:extLst>
              <a:ext uri="{FF2B5EF4-FFF2-40B4-BE49-F238E27FC236}">
                <a16:creationId xmlns:a16="http://schemas.microsoft.com/office/drawing/2014/main" id="{06F341B2-D635-CB75-9A90-A97D3B209E31}"/>
              </a:ext>
            </a:extLst>
          </p:cNvPr>
          <p:cNvSpPr txBox="1"/>
          <p:nvPr/>
        </p:nvSpPr>
        <p:spPr>
          <a:xfrm>
            <a:off x="549668" y="1454491"/>
            <a:ext cx="5748390" cy="6323046"/>
          </a:xfrm>
          <a:prstGeom prst="rect">
            <a:avLst/>
          </a:prstGeom>
          <a:noFill/>
        </p:spPr>
        <p:txBody>
          <a:bodyPr wrap="square" numCol="1" spcCol="432000">
            <a:noAutofit/>
          </a:bodyPr>
          <a:lstStyle/>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Information security – do not be the weak link</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The Information Security Team put security and privacy controls in place to ensure that information is protected at all times and available for staff to use. Information security is the protection of information from a wide range of threats. </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Access to data (paper or electronic) must be restricted.</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Staff must ensure that doors and windows are closed properly and where applicable any door entry codes are changed regularly.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All staff must wear identification badges and where practical should challenge individuals not wearing identification in areas they know are not for members of the public.</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On termination of employment or contract employees must return door keys, identification badges and IT equipment and follow the leavers process.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All information assets (hardware, software, and smartcards) must be recorded on an asset register (detailing the description, specification, and any related security breaches).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Staff must protect information which is being processed remotely or stored on a portable device (follow remote working policy).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Staff must follow the Bring Your Own Device’ policy to avoid the loss, theft, or damage of portable devices (in the event of loss, damage or theft staff must contact the IT Team immediately).</a:t>
            </a:r>
          </a:p>
          <a:p>
            <a:pPr marL="285742" indent="-285742">
              <a:buClr>
                <a:srgbClr val="156082"/>
              </a:buClr>
              <a:buFont typeface="Arial" panose="020B0604020202020204" pitchFamily="34" charset="0"/>
              <a:buChar char="•"/>
            </a:pPr>
            <a:endParaRPr lang="en-US" sz="1400" dirty="0">
              <a:solidFill>
                <a:srgbClr val="141826"/>
              </a:solidFill>
              <a:latin typeface="Century Gothic" panose="020B0502020202020204" pitchFamily="34" charset="0"/>
              <a:cs typeface="Calibri" panose="020F0502020204030204" pitchFamily="34" charset="0"/>
            </a:endParaRP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marL="285742" indent="-285742">
              <a:buClr>
                <a:srgbClr val="156082"/>
              </a:buClr>
              <a:buFont typeface="Arial" panose="020B0604020202020204" pitchFamily="34" charset="0"/>
              <a:buChar char="•"/>
            </a:pPr>
            <a:endParaRPr lang="en-US" sz="1400" b="1" dirty="0">
              <a:solidFill>
                <a:srgbClr val="141826"/>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3667691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3" name="TextBox 2">
            <a:extLst>
              <a:ext uri="{FF2B5EF4-FFF2-40B4-BE49-F238E27FC236}">
                <a16:creationId xmlns:a16="http://schemas.microsoft.com/office/drawing/2014/main" id="{AB45A57E-FBDB-6F0D-199E-C8EEE85C6B9A}"/>
              </a:ext>
            </a:extLst>
          </p:cNvPr>
          <p:cNvSpPr txBox="1"/>
          <p:nvPr/>
        </p:nvSpPr>
        <p:spPr>
          <a:xfrm>
            <a:off x="559941" y="1454490"/>
            <a:ext cx="6056615" cy="2429141"/>
          </a:xfrm>
          <a:prstGeom prst="rect">
            <a:avLst/>
          </a:prstGeom>
          <a:noFill/>
        </p:spPr>
        <p:txBody>
          <a:bodyPr wrap="square" numCol="1" spcCol="432000">
            <a:noAutofit/>
          </a:bodyPr>
          <a:lstStyle/>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What is record management?</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Record management is the process by which an </a:t>
            </a:r>
            <a:r>
              <a:rPr lang="en-US" sz="1400" dirty="0" err="1">
                <a:solidFill>
                  <a:srgbClr val="141826"/>
                </a:solidFill>
                <a:latin typeface="Century Gothic" panose="020B0502020202020204" pitchFamily="34" charset="0"/>
                <a:cs typeface="Calibri" panose="020F0502020204030204" pitchFamily="34" charset="0"/>
              </a:rPr>
              <a:t>organisation</a:t>
            </a:r>
            <a:r>
              <a:rPr lang="en-US" sz="1400" dirty="0">
                <a:solidFill>
                  <a:srgbClr val="141826"/>
                </a:solidFill>
                <a:latin typeface="Century Gothic" panose="020B0502020202020204" pitchFamily="34" charset="0"/>
                <a:cs typeface="Calibri" panose="020F0502020204030204" pitchFamily="34" charset="0"/>
              </a:rPr>
              <a:t> manages all the aspects of records whether internally or externally generated and in any format or media type, from their creation all the way through to their lifecycle and their eventual disposal. </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It is a requirement to ensure that records are accurate and reliable, can be retrieved swiftly and kept for no longer than necessary.</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Personal and special categories of personal data (along with commercially confidential) can be contained in a variety of locations including the following documents:</a:t>
            </a:r>
          </a:p>
        </p:txBody>
      </p:sp>
      <p:sp>
        <p:nvSpPr>
          <p:cNvPr id="5" name="TextBox 4">
            <a:extLst>
              <a:ext uri="{FF2B5EF4-FFF2-40B4-BE49-F238E27FC236}">
                <a16:creationId xmlns:a16="http://schemas.microsoft.com/office/drawing/2014/main" id="{5EE65CD6-0CEE-C7C2-FF8B-B7DEA4206962}"/>
              </a:ext>
            </a:extLst>
          </p:cNvPr>
          <p:cNvSpPr txBox="1"/>
          <p:nvPr/>
        </p:nvSpPr>
        <p:spPr>
          <a:xfrm>
            <a:off x="559942" y="3993629"/>
            <a:ext cx="5964148" cy="602605"/>
          </a:xfrm>
          <a:prstGeom prst="rect">
            <a:avLst/>
          </a:prstGeom>
          <a:noFill/>
        </p:spPr>
        <p:txBody>
          <a:bodyPr wrap="square" numCol="2" spcCol="432000">
            <a:noAutofit/>
          </a:bodyPr>
          <a:lstStyle/>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Health records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Staff records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Corporate documents</a:t>
            </a:r>
          </a:p>
          <a:p>
            <a:pPr marL="285742" indent="-285742">
              <a:spcAft>
                <a:spcPts val="601"/>
              </a:spcAft>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Patient records</a:t>
            </a:r>
          </a:p>
        </p:txBody>
      </p:sp>
      <p:sp>
        <p:nvSpPr>
          <p:cNvPr id="6" name="TextBox 5">
            <a:extLst>
              <a:ext uri="{FF2B5EF4-FFF2-40B4-BE49-F238E27FC236}">
                <a16:creationId xmlns:a16="http://schemas.microsoft.com/office/drawing/2014/main" id="{70013C02-00E6-5BB6-6AB7-5DDF1B3E6D6D}"/>
              </a:ext>
            </a:extLst>
          </p:cNvPr>
          <p:cNvSpPr txBox="1"/>
          <p:nvPr/>
        </p:nvSpPr>
        <p:spPr>
          <a:xfrm>
            <a:off x="559942" y="4614061"/>
            <a:ext cx="5810036" cy="4946643"/>
          </a:xfrm>
          <a:prstGeom prst="rect">
            <a:avLst/>
          </a:prstGeom>
          <a:noFill/>
        </p:spPr>
        <p:txBody>
          <a:bodyPr wrap="square" numCol="1" spcCol="432000">
            <a:noAutofit/>
          </a:bodyPr>
          <a:lstStyle/>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Bank Partners records can be paper or electronic, and all systems, policies and procedures comply with the </a:t>
            </a:r>
            <a:r>
              <a:rPr lang="en-US" sz="1400" dirty="0" err="1">
                <a:solidFill>
                  <a:srgbClr val="141826"/>
                </a:solidFill>
                <a:latin typeface="Century Gothic" panose="020B0502020202020204" pitchFamily="34" charset="0"/>
                <a:cs typeface="Calibri" panose="020F0502020204030204" pitchFamily="34" charset="0"/>
              </a:rPr>
              <a:t>organisation’s</a:t>
            </a:r>
            <a:r>
              <a:rPr lang="en-US" sz="1400" dirty="0">
                <a:solidFill>
                  <a:srgbClr val="141826"/>
                </a:solidFill>
                <a:latin typeface="Century Gothic" panose="020B0502020202020204" pitchFamily="34" charset="0"/>
                <a:cs typeface="Calibri" panose="020F0502020204030204" pitchFamily="34" charset="0"/>
              </a:rPr>
              <a:t> record management policy. </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Records with personal, commercially confidential, or special categories of personal data should be controlled through the use of logins, password protection, and encryption. Please review the Information Security Policy.</a:t>
            </a:r>
          </a:p>
          <a:p>
            <a:pPr>
              <a:spcAft>
                <a:spcPts val="600"/>
              </a:spcAft>
              <a:buClr>
                <a:srgbClr val="156082"/>
              </a:buClr>
            </a:pPr>
            <a:r>
              <a:rPr lang="en-US" sz="1400" b="1" dirty="0">
                <a:solidFill>
                  <a:srgbClr val="141826"/>
                </a:solidFill>
                <a:latin typeface="Century Gothic" panose="020B0502020202020204" pitchFamily="34" charset="0"/>
                <a:cs typeface="Calibri" panose="020F0502020204030204" pitchFamily="34" charset="0"/>
              </a:rPr>
              <a:t>Data Protection Principles and Caldicott Principles</a:t>
            </a: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The Caldicott report reviewed how the NHS patient information is shared and kept confidential. All NHS staff and its partners must be aware of the following principles which apply to both patient and staff data:</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Justify the purpose(s) of the using confidential information</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Only it when absolutely necessary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Use the minimum that is required</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Access should be on a strict need to know basis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Everyone must understand his or her responsibilities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Understand and comply with the law</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The duty to share can be as important as the duty to protect patient confidentiality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Inform patients and service users about how their confidential information is used</a:t>
            </a:r>
            <a:endParaRPr lang="en-US" sz="1400" b="1" dirty="0">
              <a:solidFill>
                <a:srgbClr val="141826"/>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11148235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4" name="TextBox 3">
            <a:extLst>
              <a:ext uri="{FF2B5EF4-FFF2-40B4-BE49-F238E27FC236}">
                <a16:creationId xmlns:a16="http://schemas.microsoft.com/office/drawing/2014/main" id="{6CE8D9FB-8950-1710-7000-BD75543B9FB8}"/>
              </a:ext>
            </a:extLst>
          </p:cNvPr>
          <p:cNvSpPr txBox="1"/>
          <p:nvPr/>
        </p:nvSpPr>
        <p:spPr>
          <a:xfrm>
            <a:off x="559941" y="1454489"/>
            <a:ext cx="5810037" cy="8038831"/>
          </a:xfrm>
          <a:prstGeom prst="rect">
            <a:avLst/>
          </a:prstGeom>
          <a:noFill/>
        </p:spPr>
        <p:txBody>
          <a:bodyPr wrap="square" numCol="1" spcCol="432000">
            <a:noAutofit/>
          </a:bodyPr>
          <a:lstStyle/>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Data protection legislation and the Caldicott principles translate into key rules for staff to follow:</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Patients and staff should be fully informed about how their information may be used.</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There are strict conditions under which personal and special categories of personal data may be disclosed.</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Individuals have rights including the right to information, the right of access, the right to rectification and erasure, the right to restrict processing, the right to data portability, and the right to object to various types of processing of their data.</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Identifiable information should be </a:t>
            </a:r>
            <a:r>
              <a:rPr lang="en-US" sz="1400" dirty="0" err="1">
                <a:solidFill>
                  <a:srgbClr val="141826"/>
                </a:solidFill>
                <a:latin typeface="Century Gothic" panose="020B0502020202020204" pitchFamily="34" charset="0"/>
                <a:cs typeface="Calibri" panose="020F0502020204030204" pitchFamily="34" charset="0"/>
              </a:rPr>
              <a:t>anonymised</a:t>
            </a:r>
            <a:r>
              <a:rPr lang="en-US" sz="1400" dirty="0">
                <a:solidFill>
                  <a:srgbClr val="141826"/>
                </a:solidFill>
                <a:latin typeface="Century Gothic" panose="020B0502020202020204" pitchFamily="34" charset="0"/>
                <a:cs typeface="Calibri" panose="020F0502020204030204" pitchFamily="34" charset="0"/>
              </a:rPr>
              <a:t> or </a:t>
            </a:r>
            <a:r>
              <a:rPr lang="en-US" sz="1400" dirty="0" err="1">
                <a:solidFill>
                  <a:srgbClr val="141826"/>
                </a:solidFill>
                <a:latin typeface="Century Gothic" panose="020B0502020202020204" pitchFamily="34" charset="0"/>
                <a:cs typeface="Calibri" panose="020F0502020204030204" pitchFamily="34" charset="0"/>
              </a:rPr>
              <a:t>pseudonymised</a:t>
            </a:r>
            <a:r>
              <a:rPr lang="en-US" sz="1400" dirty="0">
                <a:solidFill>
                  <a:srgbClr val="141826"/>
                </a:solidFill>
                <a:latin typeface="Century Gothic" panose="020B0502020202020204" pitchFamily="34" charset="0"/>
                <a:cs typeface="Calibri" panose="020F0502020204030204" pitchFamily="34" charset="0"/>
              </a:rPr>
              <a:t> wherever possible.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The disclosure or sharing of personal data is permissible where there is a legal obligation to do so or an exemption can be applied or where the individual has given explicit consent.</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Sharing of personal data between </a:t>
            </a:r>
            <a:r>
              <a:rPr lang="en-US" sz="1400" dirty="0" err="1">
                <a:solidFill>
                  <a:srgbClr val="141826"/>
                </a:solidFill>
                <a:latin typeface="Century Gothic" panose="020B0502020202020204" pitchFamily="34" charset="0"/>
                <a:cs typeface="Calibri" panose="020F0502020204030204" pitchFamily="34" charset="0"/>
              </a:rPr>
              <a:t>organisations</a:t>
            </a:r>
            <a:r>
              <a:rPr lang="en-US" sz="1400" dirty="0">
                <a:solidFill>
                  <a:srgbClr val="141826"/>
                </a:solidFill>
                <a:latin typeface="Century Gothic" panose="020B0502020202020204" pitchFamily="34" charset="0"/>
                <a:cs typeface="Calibri" panose="020F0502020204030204" pitchFamily="34" charset="0"/>
              </a:rPr>
              <a:t> can only take place with appropriate authority, safeguards, and agreements in place.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Sometimes a judgement must be made about the balance between the duty of confidence and disclosure in the public interest. Any such disclosure must be justified.</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Personal data should be kept secure and confidential at all times.</a:t>
            </a:r>
          </a:p>
          <a:p>
            <a:pPr marL="285742" indent="-285742">
              <a:spcAft>
                <a:spcPts val="600"/>
              </a:spcAft>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An </a:t>
            </a:r>
            <a:r>
              <a:rPr lang="en-US" sz="1400" dirty="0" err="1">
                <a:solidFill>
                  <a:srgbClr val="141826"/>
                </a:solidFill>
                <a:latin typeface="Century Gothic" panose="020B0502020202020204" pitchFamily="34" charset="0"/>
                <a:cs typeface="Calibri" panose="020F0502020204030204" pitchFamily="34" charset="0"/>
              </a:rPr>
              <a:t>organisation</a:t>
            </a:r>
            <a:r>
              <a:rPr lang="en-US" sz="1400" dirty="0">
                <a:solidFill>
                  <a:srgbClr val="141826"/>
                </a:solidFill>
                <a:latin typeface="Century Gothic" panose="020B0502020202020204" pitchFamily="34" charset="0"/>
                <a:cs typeface="Calibri" panose="020F0502020204030204" pitchFamily="34" charset="0"/>
              </a:rPr>
              <a:t> must be able to provide evidence to show compliance with the data protection legislation.</a:t>
            </a:r>
          </a:p>
          <a:p>
            <a:pPr>
              <a:buClr>
                <a:srgbClr val="0999E9"/>
              </a:buClr>
            </a:pPr>
            <a:r>
              <a:rPr lang="en-US" sz="1400" b="1" dirty="0">
                <a:solidFill>
                  <a:srgbClr val="141826"/>
                </a:solidFill>
                <a:latin typeface="Century Gothic" panose="020B0502020202020204" pitchFamily="34" charset="0"/>
                <a:cs typeface="Calibri" panose="020F0502020204030204" pitchFamily="34" charset="0"/>
              </a:rPr>
              <a:t>Disclosure - what is it? </a:t>
            </a:r>
          </a:p>
          <a:p>
            <a:pPr>
              <a:buClr>
                <a:srgbClr val="0999E9"/>
              </a:buClr>
            </a:pPr>
            <a:r>
              <a:rPr lang="en-US" sz="1400" dirty="0">
                <a:solidFill>
                  <a:srgbClr val="141826"/>
                </a:solidFill>
                <a:latin typeface="Century Gothic" panose="020B0502020202020204" pitchFamily="34" charset="0"/>
                <a:cs typeface="Calibri" panose="020F0502020204030204" pitchFamily="34" charset="0"/>
              </a:rPr>
              <a:t>You may, as part of your job, need to disclose patient/personal information to others: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Keep the amount of information disclosed to the minimum necessary,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Do not duplicate records (on paper or in a computer) unless essential for the purpose.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Ensure that information that contains personal, confidential, and special categories of personal data are only disclosed in accordance with the law – seek advice from Bank Partners if in doubt prior to any disclosure.</a:t>
            </a: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marL="285742" indent="-285742">
              <a:buClr>
                <a:srgbClr val="156082"/>
              </a:buClr>
              <a:buFont typeface="Arial" panose="020B0604020202020204" pitchFamily="34" charset="0"/>
              <a:buChar char="•"/>
            </a:pPr>
            <a:endParaRPr lang="en-US" sz="1400" dirty="0">
              <a:solidFill>
                <a:srgbClr val="141826"/>
              </a:solidFill>
              <a:latin typeface="Century Gothic" panose="020B0502020202020204" pitchFamily="34" charset="0"/>
              <a:cs typeface="Calibri" panose="020F0502020204030204" pitchFamily="34" charset="0"/>
            </a:endParaRPr>
          </a:p>
          <a:p>
            <a:pPr marL="285742" indent="-285742">
              <a:buClr>
                <a:srgbClr val="156082"/>
              </a:buClr>
              <a:buFont typeface="Arial" panose="020B0604020202020204" pitchFamily="34" charset="0"/>
              <a:buChar char="•"/>
            </a:pPr>
            <a:endParaRPr lang="en-US" sz="1400" dirty="0">
              <a:solidFill>
                <a:srgbClr val="141826"/>
              </a:solidFill>
              <a:latin typeface="Century Gothic" panose="020B0502020202020204" pitchFamily="34" charset="0"/>
              <a:cs typeface="Calibri" panose="020F0502020204030204" pitchFamily="34" charset="0"/>
            </a:endParaRP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marL="285742" indent="-285742">
              <a:buClr>
                <a:srgbClr val="156082"/>
              </a:buClr>
              <a:buFont typeface="Arial" panose="020B0604020202020204" pitchFamily="34" charset="0"/>
              <a:buChar char="•"/>
            </a:pPr>
            <a:endParaRPr lang="en-US" sz="1400" b="1" dirty="0">
              <a:solidFill>
                <a:srgbClr val="141826"/>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16454771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2" name="TextBox 1">
            <a:extLst>
              <a:ext uri="{FF2B5EF4-FFF2-40B4-BE49-F238E27FC236}">
                <a16:creationId xmlns:a16="http://schemas.microsoft.com/office/drawing/2014/main" id="{1D873CDB-A808-7052-D130-1779E94E6A35}"/>
              </a:ext>
            </a:extLst>
          </p:cNvPr>
          <p:cNvSpPr txBox="1"/>
          <p:nvPr/>
        </p:nvSpPr>
        <p:spPr>
          <a:xfrm>
            <a:off x="559941" y="1454488"/>
            <a:ext cx="5758666" cy="6764837"/>
          </a:xfrm>
          <a:prstGeom prst="rect">
            <a:avLst/>
          </a:prstGeom>
          <a:noFill/>
        </p:spPr>
        <p:txBody>
          <a:bodyPr wrap="square" numCol="1" spcCol="432000">
            <a:noAutofit/>
          </a:bodyPr>
          <a:lstStyle/>
          <a:p>
            <a:pPr>
              <a:spcAft>
                <a:spcPts val="600"/>
              </a:spcAft>
              <a:buClr>
                <a:srgbClr val="156082"/>
              </a:buClr>
            </a:pPr>
            <a:r>
              <a:rPr lang="en-US" sz="1400" b="1" dirty="0">
                <a:solidFill>
                  <a:srgbClr val="141826"/>
                </a:solidFill>
                <a:latin typeface="Century Gothic" panose="020B0502020202020204" pitchFamily="34" charset="0"/>
                <a:cs typeface="Calibri" panose="020F0502020204030204" pitchFamily="34" charset="0"/>
              </a:rPr>
              <a:t>When would you disclose information </a:t>
            </a:r>
            <a:br>
              <a:rPr lang="en-US" sz="1400" b="1" dirty="0">
                <a:solidFill>
                  <a:srgbClr val="141826"/>
                </a:solidFill>
                <a:latin typeface="Century Gothic" panose="020B0502020202020204" pitchFamily="34" charset="0"/>
                <a:cs typeface="Calibri" panose="020F0502020204030204" pitchFamily="34" charset="0"/>
              </a:rPr>
            </a:br>
            <a:r>
              <a:rPr lang="en-US" sz="1400" b="1" dirty="0">
                <a:solidFill>
                  <a:srgbClr val="141826"/>
                </a:solidFill>
                <a:latin typeface="Century Gothic" panose="020B0502020202020204" pitchFamily="34" charset="0"/>
                <a:cs typeface="Calibri" panose="020F0502020204030204" pitchFamily="34" charset="0"/>
              </a:rPr>
              <a:t>without consent?</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Information is required by statute or court order</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Where disclosure is essential to protect the patient, or someone else from risk of death or serious harm </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For the prevention, detection, or prosecution of serious crime </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If a patient is not competent to give consent, in public interest </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In the public interest where the benefits of disclosure to an individual or society outweigh the patient’s and public interest in keeping the information confidential </a:t>
            </a:r>
          </a:p>
          <a:p>
            <a:pPr marL="285742" indent="-285742">
              <a:spcAft>
                <a:spcPts val="600"/>
              </a:spcAft>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The decision to release information in these circumstances should be made by the Data Protection Officer and/or the Caldicott Guardian for Bank Partners.</a:t>
            </a:r>
          </a:p>
          <a:p>
            <a:pPr>
              <a:spcAft>
                <a:spcPts val="600"/>
              </a:spcAft>
              <a:buClr>
                <a:srgbClr val="156082"/>
              </a:buClr>
            </a:pPr>
            <a:r>
              <a:rPr lang="en-US" sz="1400" b="1" dirty="0">
                <a:solidFill>
                  <a:srgbClr val="141826"/>
                </a:solidFill>
                <a:latin typeface="Century Gothic" panose="020B0502020202020204" pitchFamily="34" charset="0"/>
                <a:cs typeface="Calibri" panose="020F0502020204030204" pitchFamily="34" charset="0"/>
              </a:rPr>
              <a:t>What if you think there is a risk or breach of confidentiality?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Workers must ensure that information is handled, stored, and transferred in a safe, secure, and appropriate way. If staff are aware of a possible breach of security or confidentiality they should always: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Report any incident that could possibly relate to a breach of personal, commercially confidential, or special categories of personal data.</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Staff should be careful when sharing personal, or special categories of personal data without consent and may be held accountable for any unauthorised disclosure.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Do not open any suspicious emails and report possible cyber incidents to the Information Security Team.</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If you observe a data breach or make a data breach, please report the incident to Bank Partners as soon as possible and follow any Trust policies in place.</a:t>
            </a:r>
          </a:p>
        </p:txBody>
      </p:sp>
    </p:spTree>
    <p:extLst>
      <p:ext uri="{BB962C8B-B14F-4D97-AF65-F5344CB8AC3E}">
        <p14:creationId xmlns:p14="http://schemas.microsoft.com/office/powerpoint/2010/main" val="40936118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3" name="TextBox 2">
            <a:extLst>
              <a:ext uri="{FF2B5EF4-FFF2-40B4-BE49-F238E27FC236}">
                <a16:creationId xmlns:a16="http://schemas.microsoft.com/office/drawing/2014/main" id="{54E20E8D-73CF-CEBB-D1A3-C0B80FC4A085}"/>
              </a:ext>
            </a:extLst>
          </p:cNvPr>
          <p:cNvSpPr txBox="1"/>
          <p:nvPr/>
        </p:nvSpPr>
        <p:spPr>
          <a:xfrm>
            <a:off x="559941" y="1454488"/>
            <a:ext cx="5748392" cy="7936092"/>
          </a:xfrm>
          <a:prstGeom prst="rect">
            <a:avLst/>
          </a:prstGeom>
          <a:noFill/>
        </p:spPr>
        <p:txBody>
          <a:bodyPr wrap="square" numCol="1" spcCol="432000">
            <a:noAutofit/>
          </a:bodyPr>
          <a:lstStyle/>
          <a:p>
            <a:pPr>
              <a:spcAft>
                <a:spcPts val="601"/>
              </a:spcAft>
              <a:buClr>
                <a:srgbClr val="156082"/>
              </a:buClr>
            </a:pPr>
            <a:r>
              <a:rPr lang="en-US" sz="1400" dirty="0">
                <a:solidFill>
                  <a:srgbClr val="131827"/>
                </a:solidFill>
                <a:latin typeface="Century Gothic" panose="020B0502020202020204" pitchFamily="34" charset="0"/>
                <a:cs typeface="Calibri" panose="020F0502020204030204" pitchFamily="34" charset="0"/>
              </a:rPr>
              <a:t>You are not </a:t>
            </a:r>
            <a:r>
              <a:rPr lang="en-US" sz="1400" dirty="0" err="1">
                <a:solidFill>
                  <a:srgbClr val="131827"/>
                </a:solidFill>
                <a:latin typeface="Century Gothic" panose="020B0502020202020204" pitchFamily="34" charset="0"/>
                <a:cs typeface="Calibri" panose="020F0502020204030204" pitchFamily="34" charset="0"/>
              </a:rPr>
              <a:t>authorised</a:t>
            </a:r>
            <a:r>
              <a:rPr lang="en-US" sz="1400" dirty="0">
                <a:solidFill>
                  <a:srgbClr val="131827"/>
                </a:solidFill>
                <a:latin typeface="Century Gothic" panose="020B0502020202020204" pitchFamily="34" charset="0"/>
                <a:cs typeface="Calibri" panose="020F0502020204030204" pitchFamily="34" charset="0"/>
              </a:rPr>
              <a:t> to make any statement to representatives of the press, radio or television or other body. Any such request for information should be referred to Bank Partners as early as possible.</a:t>
            </a:r>
          </a:p>
          <a:p>
            <a:pPr>
              <a:spcAft>
                <a:spcPts val="601"/>
              </a:spcAft>
              <a:buClr>
                <a:srgbClr val="156082"/>
              </a:buClr>
            </a:pPr>
            <a:r>
              <a:rPr lang="en-US" sz="1400" dirty="0">
                <a:solidFill>
                  <a:srgbClr val="131827"/>
                </a:solidFill>
                <a:latin typeface="Century Gothic" panose="020B0502020202020204" pitchFamily="34" charset="0"/>
                <a:cs typeface="Calibri" panose="020F0502020204030204" pitchFamily="34" charset="0"/>
              </a:rPr>
              <a:t>Please refer to the NMC Code of Conduct or the HCPC Standards for further information. This is available on the NMC website </a:t>
            </a:r>
            <a:r>
              <a:rPr lang="en-US" sz="1400" u="sng" dirty="0" err="1">
                <a:solidFill>
                  <a:srgbClr val="0F2E24"/>
                </a:solidFill>
                <a:latin typeface="Century Gothic" panose="020B0502020202020204" pitchFamily="34" charset="0"/>
                <a:cs typeface="Calibri" panose="020F0502020204030204" pitchFamily="34" charset="0"/>
                <a:hlinkClick r:id="rId3"/>
              </a:rPr>
              <a:t>www.nmc-uk.org</a:t>
            </a:r>
            <a:r>
              <a:rPr lang="en-US" sz="1400" dirty="0">
                <a:solidFill>
                  <a:srgbClr val="131827"/>
                </a:solidFill>
                <a:latin typeface="Century Gothic" panose="020B0502020202020204" pitchFamily="34" charset="0"/>
                <a:cs typeface="Calibri" panose="020F0502020204030204" pitchFamily="34" charset="0"/>
              </a:rPr>
              <a:t>, the HCPC website </a:t>
            </a:r>
            <a:r>
              <a:rPr lang="en-US" sz="1400" u="sng" dirty="0" err="1">
                <a:solidFill>
                  <a:srgbClr val="0F2E24"/>
                </a:solidFill>
                <a:latin typeface="Century Gothic" panose="020B0502020202020204" pitchFamily="34" charset="0"/>
                <a:cs typeface="Calibri" panose="020F0502020204030204" pitchFamily="34" charset="0"/>
                <a:hlinkClick r:id="rId4"/>
              </a:rPr>
              <a:t>www.hcpc-uk.org</a:t>
            </a:r>
            <a:r>
              <a:rPr lang="en-US" sz="1400" dirty="0">
                <a:solidFill>
                  <a:srgbClr val="131827"/>
                </a:solidFill>
                <a:latin typeface="Century Gothic" panose="020B0502020202020204" pitchFamily="34" charset="0"/>
                <a:cs typeface="Calibri" panose="020F0502020204030204" pitchFamily="34" charset="0"/>
              </a:rPr>
              <a:t>, or ask Bank Partners for a copy.</a:t>
            </a:r>
          </a:p>
          <a:p>
            <a:pPr>
              <a:spcAft>
                <a:spcPts val="601"/>
              </a:spcAft>
              <a:buClr>
                <a:srgbClr val="156082"/>
              </a:buClr>
            </a:pPr>
            <a:r>
              <a:rPr lang="en-US" sz="1400" dirty="0">
                <a:solidFill>
                  <a:srgbClr val="131827"/>
                </a:solidFill>
                <a:latin typeface="Century Gothic" panose="020B0502020202020204" pitchFamily="34" charset="0"/>
                <a:cs typeface="Calibri" panose="020F0502020204030204" pitchFamily="34" charset="0"/>
              </a:rPr>
              <a:t>You are not permitted at any time whilst working with Bank Partners or at any time after you have ceased working with Bank Partners to disclose to any person, company or third party any confidential information obtained during the course of any client assignment.</a:t>
            </a:r>
          </a:p>
          <a:p>
            <a:pPr>
              <a:spcAft>
                <a:spcPts val="601"/>
              </a:spcAft>
              <a:buClr>
                <a:srgbClr val="156082"/>
              </a:buClr>
            </a:pPr>
            <a:r>
              <a:rPr lang="en-US" sz="1400" b="1" dirty="0">
                <a:solidFill>
                  <a:srgbClr val="131827"/>
                </a:solidFill>
                <a:latin typeface="Century Gothic" panose="020B0502020202020204" pitchFamily="34" charset="0"/>
                <a:cs typeface="Calibri" panose="020F0502020204030204" pitchFamily="34" charset="0"/>
              </a:rPr>
              <a:t>Information technology </a:t>
            </a:r>
          </a:p>
          <a:p>
            <a:pPr>
              <a:spcAft>
                <a:spcPts val="601"/>
              </a:spcAft>
              <a:buClr>
                <a:srgbClr val="156082"/>
              </a:buClr>
            </a:pPr>
            <a:r>
              <a:rPr lang="en-US" sz="1400" dirty="0">
                <a:solidFill>
                  <a:srgbClr val="131827"/>
                </a:solidFill>
                <a:latin typeface="Century Gothic" panose="020B0502020202020204" pitchFamily="34" charset="0"/>
                <a:cs typeface="Calibri" panose="020F0502020204030204" pitchFamily="34" charset="0"/>
              </a:rPr>
              <a:t>During the course of your assignment, you may be required to use client IT systems. Please make yourself aware of and adhere to, any client specific guidelines related to information technology and the use of computer hardware and software. You must not use any computer equipment unless directed to by an </a:t>
            </a:r>
            <a:r>
              <a:rPr lang="en-US" sz="1400" dirty="0" err="1">
                <a:solidFill>
                  <a:srgbClr val="131827"/>
                </a:solidFill>
                <a:latin typeface="Century Gothic" panose="020B0502020202020204" pitchFamily="34" charset="0"/>
                <a:cs typeface="Calibri" panose="020F0502020204030204" pitchFamily="34" charset="0"/>
              </a:rPr>
              <a:t>authorised</a:t>
            </a:r>
            <a:r>
              <a:rPr lang="en-US" sz="1400" dirty="0">
                <a:solidFill>
                  <a:srgbClr val="131827"/>
                </a:solidFill>
                <a:latin typeface="Century Gothic" panose="020B0502020202020204" pitchFamily="34" charset="0"/>
                <a:cs typeface="Calibri" panose="020F0502020204030204" pitchFamily="34" charset="0"/>
              </a:rPr>
              <a:t> member of staff and it should only be used for work related purposes.</a:t>
            </a:r>
          </a:p>
          <a:p>
            <a:pPr>
              <a:spcAft>
                <a:spcPts val="601"/>
              </a:spcAft>
              <a:buClr>
                <a:srgbClr val="156082"/>
              </a:buClr>
            </a:pPr>
            <a:r>
              <a:rPr lang="en-US" sz="1400" b="1" dirty="0">
                <a:solidFill>
                  <a:srgbClr val="131827"/>
                </a:solidFill>
                <a:latin typeface="Century Gothic" panose="020B0502020202020204" pitchFamily="34" charset="0"/>
                <a:cs typeface="Calibri" panose="020F0502020204030204" pitchFamily="34" charset="0"/>
              </a:rPr>
              <a:t>Duty of </a:t>
            </a:r>
            <a:r>
              <a:rPr lang="en-US" sz="1400" b="1" dirty="0" err="1">
                <a:solidFill>
                  <a:srgbClr val="131827"/>
                </a:solidFill>
                <a:latin typeface="Century Gothic" panose="020B0502020202020204" pitchFamily="34" charset="0"/>
                <a:cs typeface="Calibri" panose="020F0502020204030204" pitchFamily="34" charset="0"/>
              </a:rPr>
              <a:t>candour</a:t>
            </a:r>
            <a:endParaRPr lang="en-US" sz="1400" dirty="0">
              <a:solidFill>
                <a:srgbClr val="131827"/>
              </a:solidFill>
              <a:latin typeface="Century Gothic" panose="020B0502020202020204" pitchFamily="34" charset="0"/>
              <a:cs typeface="Calibri" panose="020F0502020204030204" pitchFamily="34" charset="0"/>
            </a:endParaRPr>
          </a:p>
          <a:p>
            <a:pPr>
              <a:spcAft>
                <a:spcPts val="601"/>
              </a:spcAft>
              <a:buClr>
                <a:srgbClr val="156082"/>
              </a:buClr>
            </a:pPr>
            <a:r>
              <a:rPr lang="en-US" sz="1400" dirty="0">
                <a:solidFill>
                  <a:srgbClr val="131827"/>
                </a:solidFill>
                <a:latin typeface="Century Gothic" panose="020B0502020202020204" pitchFamily="34" charset="0"/>
                <a:cs typeface="Calibri" panose="020F0502020204030204" pitchFamily="34" charset="0"/>
              </a:rPr>
              <a:t>The duty of </a:t>
            </a:r>
            <a:r>
              <a:rPr lang="en-US" sz="1400" dirty="0" err="1">
                <a:solidFill>
                  <a:srgbClr val="131827"/>
                </a:solidFill>
                <a:latin typeface="Century Gothic" panose="020B0502020202020204" pitchFamily="34" charset="0"/>
                <a:cs typeface="Calibri" panose="020F0502020204030204" pitchFamily="34" charset="0"/>
              </a:rPr>
              <a:t>candour</a:t>
            </a:r>
            <a:r>
              <a:rPr lang="en-US" sz="1400" dirty="0">
                <a:solidFill>
                  <a:srgbClr val="131827"/>
                </a:solidFill>
                <a:latin typeface="Century Gothic" panose="020B0502020202020204" pitchFamily="34" charset="0"/>
                <a:cs typeface="Calibri" panose="020F0502020204030204" pitchFamily="34" charset="0"/>
              </a:rPr>
              <a:t> places a requirement on Bank Partners and other providers of health and social care to be open with patients when things go wrong. Medical treatment and care are not risk free. Errors will happen and nearly all of these will be due to failures in </a:t>
            </a:r>
            <a:r>
              <a:rPr lang="en-US" sz="1400" dirty="0" err="1">
                <a:solidFill>
                  <a:srgbClr val="131827"/>
                </a:solidFill>
                <a:latin typeface="Century Gothic" panose="020B0502020202020204" pitchFamily="34" charset="0"/>
                <a:cs typeface="Calibri" panose="020F0502020204030204" pitchFamily="34" charset="0"/>
              </a:rPr>
              <a:t>organisational</a:t>
            </a:r>
            <a:r>
              <a:rPr lang="en-US" sz="1400" dirty="0">
                <a:solidFill>
                  <a:srgbClr val="131827"/>
                </a:solidFill>
                <a:latin typeface="Century Gothic" panose="020B0502020202020204" pitchFamily="34" charset="0"/>
                <a:cs typeface="Calibri" panose="020F0502020204030204" pitchFamily="34" charset="0"/>
              </a:rPr>
              <a:t> systems or genuine human errors. The obligations that challenge </a:t>
            </a:r>
            <a:r>
              <a:rPr lang="en-US" sz="1400" dirty="0" err="1">
                <a:solidFill>
                  <a:srgbClr val="131827"/>
                </a:solidFill>
                <a:latin typeface="Century Gothic" panose="020B0502020202020204" pitchFamily="34" charset="0"/>
                <a:cs typeface="Calibri" panose="020F0502020204030204" pitchFamily="34" charset="0"/>
              </a:rPr>
              <a:t>candour</a:t>
            </a:r>
            <a:r>
              <a:rPr lang="en-US" sz="1400" dirty="0">
                <a:solidFill>
                  <a:srgbClr val="131827"/>
                </a:solidFill>
                <a:latin typeface="Century Gothic" panose="020B0502020202020204" pitchFamily="34" charset="0"/>
                <a:cs typeface="Calibri" panose="020F0502020204030204" pitchFamily="34" charset="0"/>
              </a:rPr>
              <a:t> remind us that for all its continued technological advances, healthcare is a deeply human business. A statutory duty of </a:t>
            </a:r>
            <a:r>
              <a:rPr lang="en-US" sz="1400" dirty="0" err="1">
                <a:solidFill>
                  <a:srgbClr val="131827"/>
                </a:solidFill>
                <a:latin typeface="Century Gothic" panose="020B0502020202020204" pitchFamily="34" charset="0"/>
                <a:cs typeface="Calibri" panose="020F0502020204030204" pitchFamily="34" charset="0"/>
              </a:rPr>
              <a:t>candour</a:t>
            </a:r>
            <a:r>
              <a:rPr lang="en-US" sz="1400" dirty="0">
                <a:solidFill>
                  <a:srgbClr val="131827"/>
                </a:solidFill>
                <a:latin typeface="Century Gothic" panose="020B0502020202020204" pitchFamily="34" charset="0"/>
                <a:cs typeface="Calibri" panose="020F0502020204030204" pitchFamily="34" charset="0"/>
              </a:rPr>
              <a:t> being introduced relates to implementing a key recommendation from the Mid Staffordshire NHS Foundation Trust Public Enquiry (The Francis Enquiry) In responding to the Francis Report, the government supported the proposal to implement a duty of </a:t>
            </a:r>
            <a:r>
              <a:rPr lang="en-US" sz="1400" dirty="0" err="1">
                <a:solidFill>
                  <a:srgbClr val="131827"/>
                </a:solidFill>
                <a:latin typeface="Century Gothic" panose="020B0502020202020204" pitchFamily="34" charset="0"/>
                <a:cs typeface="Calibri" panose="020F0502020204030204" pitchFamily="34" charset="0"/>
              </a:rPr>
              <a:t>candour</a:t>
            </a:r>
            <a:r>
              <a:rPr lang="en-US" sz="1400" dirty="0">
                <a:solidFill>
                  <a:srgbClr val="131827"/>
                </a:solidFill>
                <a:latin typeface="Century Gothic" panose="020B0502020202020204" pitchFamily="34" charset="0"/>
                <a:cs typeface="Calibri" panose="020F0502020204030204" pitchFamily="34" charset="0"/>
              </a:rPr>
              <a:t> with criminal sanctions on providers.</a:t>
            </a:r>
          </a:p>
          <a:p>
            <a:pPr>
              <a:buClr>
                <a:srgbClr val="156082"/>
              </a:buClr>
            </a:pPr>
            <a:endParaRPr lang="en-US" sz="1400" dirty="0">
              <a:solidFill>
                <a:srgbClr val="131827"/>
              </a:solidFill>
              <a:latin typeface="Century Gothic" panose="020B0502020202020204" pitchFamily="34" charset="0"/>
              <a:cs typeface="Calibri" panose="020F0502020204030204" pitchFamily="34" charset="0"/>
            </a:endParaRPr>
          </a:p>
          <a:p>
            <a:pPr>
              <a:buClr>
                <a:srgbClr val="156082"/>
              </a:buClr>
            </a:pPr>
            <a:endParaRPr lang="en-US" sz="1400" dirty="0">
              <a:solidFill>
                <a:srgbClr val="131827"/>
              </a:solidFill>
              <a:latin typeface="Century Gothic" panose="020B0502020202020204" pitchFamily="34" charset="0"/>
              <a:cs typeface="Calibri" panose="020F0502020204030204" pitchFamily="34" charset="0"/>
            </a:endParaRPr>
          </a:p>
          <a:p>
            <a:pPr>
              <a:buClr>
                <a:srgbClr val="156082"/>
              </a:buClr>
            </a:pPr>
            <a:endParaRPr lang="en-US" sz="1400" b="1" dirty="0">
              <a:solidFill>
                <a:srgbClr val="131827"/>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546999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5" name="TextBox 4">
            <a:extLst>
              <a:ext uri="{FF2B5EF4-FFF2-40B4-BE49-F238E27FC236}">
                <a16:creationId xmlns:a16="http://schemas.microsoft.com/office/drawing/2014/main" id="{2B1C56E0-EE5C-DD3D-2B8D-3CC11C7BBAFA}"/>
              </a:ext>
            </a:extLst>
          </p:cNvPr>
          <p:cNvSpPr txBox="1"/>
          <p:nvPr/>
        </p:nvSpPr>
        <p:spPr>
          <a:xfrm>
            <a:off x="549667" y="1454488"/>
            <a:ext cx="5758666" cy="6970321"/>
          </a:xfrm>
          <a:prstGeom prst="rect">
            <a:avLst/>
          </a:prstGeom>
          <a:noFill/>
        </p:spPr>
        <p:txBody>
          <a:bodyPr wrap="square" numCol="1" spcCol="432000">
            <a:noAutofit/>
          </a:bodyPr>
          <a:lstStyle/>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The statutory duty of </a:t>
            </a:r>
            <a:r>
              <a:rPr lang="en-US" sz="1400" dirty="0" err="1">
                <a:solidFill>
                  <a:srgbClr val="0F2E24"/>
                </a:solidFill>
                <a:latin typeface="Century Gothic" panose="020B0502020202020204" pitchFamily="34" charset="0"/>
                <a:cs typeface="Calibri" panose="020F0502020204030204" pitchFamily="34" charset="0"/>
              </a:rPr>
              <a:t>candour</a:t>
            </a:r>
            <a:r>
              <a:rPr lang="en-US" sz="1400" dirty="0">
                <a:solidFill>
                  <a:srgbClr val="0F2E24"/>
                </a:solidFill>
                <a:latin typeface="Century Gothic" panose="020B0502020202020204" pitchFamily="34" charset="0"/>
                <a:cs typeface="Calibri" panose="020F0502020204030204" pitchFamily="34" charset="0"/>
              </a:rPr>
              <a:t> is enforceable by law. It is a criminal offence to fail to provide notification of a notifiable safety incident and/ or comply with the specific requirements of notification. If Bank Partners are non-compliant to this legislation, they could be liable to a potential fine of £2,500 per incident. All healthcare professionals have a duty of </a:t>
            </a:r>
            <a:r>
              <a:rPr lang="en-US" sz="1400" dirty="0" err="1">
                <a:solidFill>
                  <a:srgbClr val="0F2E24"/>
                </a:solidFill>
                <a:latin typeface="Century Gothic" panose="020B0502020202020204" pitchFamily="34" charset="0"/>
                <a:cs typeface="Calibri" panose="020F0502020204030204" pitchFamily="34" charset="0"/>
              </a:rPr>
              <a:t>candour</a:t>
            </a:r>
            <a:r>
              <a:rPr lang="en-US" sz="1400" dirty="0">
                <a:solidFill>
                  <a:srgbClr val="0F2E24"/>
                </a:solidFill>
                <a:latin typeface="Century Gothic" panose="020B0502020202020204" pitchFamily="34" charset="0"/>
                <a:cs typeface="Calibri" panose="020F0502020204030204" pitchFamily="34" charset="0"/>
              </a:rPr>
              <a:t> – a professional responsibility to be honest with patients when things go wrong.</a:t>
            </a: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As a bank worker you must first discuss the need to inform the patient and with the trust to identify who will inform the patient therefore any concerns/ incidents that come under the duty of </a:t>
            </a:r>
            <a:r>
              <a:rPr lang="en-US" sz="1400" dirty="0" err="1">
                <a:solidFill>
                  <a:srgbClr val="0F2E24"/>
                </a:solidFill>
                <a:latin typeface="Century Gothic" panose="020B0502020202020204" pitchFamily="34" charset="0"/>
                <a:cs typeface="Calibri" panose="020F0502020204030204" pitchFamily="34" charset="0"/>
              </a:rPr>
              <a:t>candour</a:t>
            </a:r>
            <a:r>
              <a:rPr lang="en-US" sz="1400" dirty="0">
                <a:solidFill>
                  <a:srgbClr val="0F2E24"/>
                </a:solidFill>
                <a:latin typeface="Century Gothic" panose="020B0502020202020204" pitchFamily="34" charset="0"/>
                <a:cs typeface="Calibri" panose="020F0502020204030204" pitchFamily="34" charset="0"/>
              </a:rPr>
              <a:t> are reported immediately to Bank Partners who will inform the trust. The trust will then manage the incident through their process and procedures. If there is an immediate patient safety issue, then inform the trust and Bank Partners immediately.</a:t>
            </a:r>
          </a:p>
          <a:p>
            <a:pPr>
              <a:spcAft>
                <a:spcPts val="601"/>
              </a:spcAft>
              <a:buClr>
                <a:srgbClr val="156082"/>
              </a:buClr>
            </a:pPr>
            <a:r>
              <a:rPr lang="en-US" sz="1400" b="1" dirty="0">
                <a:solidFill>
                  <a:srgbClr val="0F2E24"/>
                </a:solidFill>
                <a:latin typeface="Century Gothic" panose="020B0502020202020204" pitchFamily="34" charset="0"/>
                <a:cs typeface="Calibri" panose="020F0502020204030204" pitchFamily="34" charset="0"/>
              </a:rPr>
              <a:t>Social networking</a:t>
            </a: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Social networking has the potential to put yourself, the patient, and the company at risk. Key points to remember about social media:</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Social media can blur the boundary between a healthcare worker’s public and professional life</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The ethical and legal duty to protect patients’ confidentiality applies equally on the internet</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It is highly inappropriate to post informal, personal or derogatory comments about patients on social media</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Bank Partners recommends that workers should not accept friend requests from current or former patients</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Healthcare workers should be conscious of their ‘online image’ and how it may impact on their professional standing.</a:t>
            </a:r>
          </a:p>
          <a:p>
            <a:pPr>
              <a:buClr>
                <a:srgbClr val="156082"/>
              </a:buClr>
            </a:pPr>
            <a:endParaRPr lang="en-US" sz="1400" b="1" dirty="0">
              <a:solidFill>
                <a:srgbClr val="0F2E24"/>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35373449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7" name="TextBox 6">
            <a:extLst>
              <a:ext uri="{FF2B5EF4-FFF2-40B4-BE49-F238E27FC236}">
                <a16:creationId xmlns:a16="http://schemas.microsoft.com/office/drawing/2014/main" id="{5839E592-12DF-1E7B-2EBF-B34AB4237A72}"/>
              </a:ext>
            </a:extLst>
          </p:cNvPr>
          <p:cNvSpPr txBox="1"/>
          <p:nvPr/>
        </p:nvSpPr>
        <p:spPr>
          <a:xfrm>
            <a:off x="528034" y="1481191"/>
            <a:ext cx="5954959" cy="6892247"/>
          </a:xfrm>
          <a:prstGeom prst="rect">
            <a:avLst/>
          </a:prstGeom>
          <a:noFill/>
        </p:spPr>
        <p:txBody>
          <a:bodyPr wrap="square" numCol="1" spcCol="432000">
            <a:noAutofit/>
          </a:bodyPr>
          <a:lstStyle/>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Social networking sites should not be used for raising and escalating concerns (commonly referred to as whistleblowing). Bank Partners’ policy on Whistleblowing sets out your professional duty to report any concerns which put the safety of people in your care or the public at risk, and the steps you should take.</a:t>
            </a:r>
          </a:p>
          <a:p>
            <a:pPr marL="285742" indent="-285742">
              <a:spcAft>
                <a:spcPts val="601"/>
              </a:spcAft>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If you are concerned about the online </a:t>
            </a:r>
            <a:r>
              <a:rPr lang="en-US" sz="1400" dirty="0" err="1">
                <a:solidFill>
                  <a:srgbClr val="0F2E24"/>
                </a:solidFill>
                <a:latin typeface="Century Gothic" panose="020B0502020202020204" pitchFamily="34" charset="0"/>
                <a:cs typeface="Calibri" panose="020F0502020204030204" pitchFamily="34" charset="0"/>
              </a:rPr>
              <a:t>behaviour</a:t>
            </a:r>
            <a:r>
              <a:rPr lang="en-US" sz="1400" dirty="0">
                <a:solidFill>
                  <a:srgbClr val="0F2E24"/>
                </a:solidFill>
                <a:latin typeface="Century Gothic" panose="020B0502020202020204" pitchFamily="34" charset="0"/>
                <a:cs typeface="Calibri" panose="020F0502020204030204" pitchFamily="34" charset="0"/>
              </a:rPr>
              <a:t> of someone who is registered with Bank Partners, you should take steps to raise your concerns with Bank Partners. In the most serious circumstances, for example, if someone’s use of a social networking site is unlawful, you should also report the incident to the police. </a:t>
            </a:r>
          </a:p>
          <a:p>
            <a:pPr>
              <a:buClr>
                <a:srgbClr val="0999E9"/>
              </a:buClr>
            </a:pPr>
            <a:r>
              <a:rPr lang="en-GB" sz="1400" dirty="0">
                <a:solidFill>
                  <a:srgbClr val="0F2E24"/>
                </a:solidFill>
                <a:latin typeface="Century Gothic" panose="020B0502020202020204" pitchFamily="34" charset="0"/>
              </a:rPr>
              <a:t>If you are found to be:</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Sharing confidential information online</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Posting inappropriate comments about </a:t>
            </a:r>
            <a:br>
              <a:rPr lang="en-US" sz="1400" dirty="0">
                <a:solidFill>
                  <a:srgbClr val="0F2E24"/>
                </a:solidFill>
                <a:latin typeface="Century Gothic" panose="020B0502020202020204" pitchFamily="34" charset="0"/>
                <a:cs typeface="Calibri" panose="020F0502020204030204" pitchFamily="34" charset="0"/>
              </a:rPr>
            </a:br>
            <a:r>
              <a:rPr lang="en-US" sz="1400" dirty="0">
                <a:solidFill>
                  <a:srgbClr val="0F2E24"/>
                </a:solidFill>
                <a:latin typeface="Century Gothic" panose="020B0502020202020204" pitchFamily="34" charset="0"/>
                <a:cs typeface="Calibri" panose="020F0502020204030204" pitchFamily="34" charset="0"/>
              </a:rPr>
              <a:t>colleagues or patients</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Using social networking sites to </a:t>
            </a:r>
            <a:br>
              <a:rPr lang="en-US" sz="1400" dirty="0">
                <a:solidFill>
                  <a:srgbClr val="0F2E24"/>
                </a:solidFill>
                <a:latin typeface="Century Gothic" panose="020B0502020202020204" pitchFamily="34" charset="0"/>
                <a:cs typeface="Calibri" panose="020F0502020204030204" pitchFamily="34" charset="0"/>
              </a:rPr>
            </a:br>
            <a:r>
              <a:rPr lang="en-US" sz="1400" dirty="0">
                <a:solidFill>
                  <a:srgbClr val="0F2E24"/>
                </a:solidFill>
                <a:latin typeface="Century Gothic" panose="020B0502020202020204" pitchFamily="34" charset="0"/>
                <a:cs typeface="Calibri" panose="020F0502020204030204" pitchFamily="34" charset="0"/>
              </a:rPr>
              <a:t>bully or intimidate others</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Pursuing personal relationships with patients or service users</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Distributing sexually explicit material</a:t>
            </a:r>
          </a:p>
          <a:p>
            <a:pPr marL="285742" indent="-285742">
              <a:spcAft>
                <a:spcPts val="600"/>
              </a:spcAft>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Using social networking sites in any way which is unlawful</a:t>
            </a:r>
          </a:p>
          <a:p>
            <a:pPr>
              <a:spcAft>
                <a:spcPts val="601"/>
              </a:spcAft>
              <a:buClr>
                <a:srgbClr val="0999E9"/>
              </a:buClr>
            </a:pPr>
            <a:r>
              <a:rPr lang="en-US" sz="1400" dirty="0">
                <a:solidFill>
                  <a:srgbClr val="0F2E24"/>
                </a:solidFill>
                <a:latin typeface="Century Gothic" panose="020B0502020202020204" pitchFamily="34" charset="0"/>
                <a:cs typeface="Calibri" panose="020F0502020204030204" pitchFamily="34" charset="0"/>
              </a:rPr>
              <a:t>This may lead to disciplinary action taken against you by Bank Partners and possible referral to your registered body and/or the police.</a:t>
            </a:r>
          </a:p>
          <a:p>
            <a:pPr>
              <a:spcAft>
                <a:spcPts val="601"/>
              </a:spcAft>
              <a:buClr>
                <a:srgbClr val="0999E9"/>
              </a:buClr>
            </a:pPr>
            <a:r>
              <a:rPr lang="en-US" sz="1400" b="1" dirty="0">
                <a:solidFill>
                  <a:srgbClr val="0F2E24"/>
                </a:solidFill>
                <a:latin typeface="Century Gothic" panose="020B0502020202020204" pitchFamily="34" charset="0"/>
                <a:cs typeface="Calibri" panose="020F0502020204030204" pitchFamily="34" charset="0"/>
              </a:rPr>
              <a:t>Sleeping on duty</a:t>
            </a:r>
            <a:endParaRPr lang="en-US" sz="1400" dirty="0">
              <a:solidFill>
                <a:srgbClr val="0F2E24"/>
              </a:solidFill>
              <a:latin typeface="Century Gothic" panose="020B0502020202020204" pitchFamily="34" charset="0"/>
              <a:cs typeface="Calibri" panose="020F0502020204030204" pitchFamily="34" charset="0"/>
            </a:endParaRPr>
          </a:p>
          <a:p>
            <a:pPr>
              <a:spcAft>
                <a:spcPts val="601"/>
              </a:spcAft>
              <a:buClr>
                <a:srgbClr val="0999E9"/>
              </a:buClr>
            </a:pPr>
            <a:r>
              <a:rPr lang="en-US" sz="1400" dirty="0">
                <a:solidFill>
                  <a:srgbClr val="0F2E24"/>
                </a:solidFill>
                <a:latin typeface="Century Gothic" panose="020B0502020202020204" pitchFamily="34" charset="0"/>
                <a:cs typeface="Calibri" panose="020F0502020204030204" pitchFamily="34" charset="0"/>
              </a:rPr>
              <a:t>Sleeping on duty, at night or during the day, is prohibited by Bank Partners. Any bank worker reported to be asleep on duty will be investigated and appropriate action will be taken. Action could include termination and referral to your professional body and/or the DBS.</a:t>
            </a:r>
          </a:p>
        </p:txBody>
      </p:sp>
    </p:spTree>
    <p:extLst>
      <p:ext uri="{BB962C8B-B14F-4D97-AF65-F5344CB8AC3E}">
        <p14:creationId xmlns:p14="http://schemas.microsoft.com/office/powerpoint/2010/main" val="39206667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8" name="TextBox 7">
            <a:extLst>
              <a:ext uri="{FF2B5EF4-FFF2-40B4-BE49-F238E27FC236}">
                <a16:creationId xmlns:a16="http://schemas.microsoft.com/office/drawing/2014/main" id="{FA0AB279-3F2A-B04B-C908-B79A9536490C}"/>
              </a:ext>
            </a:extLst>
          </p:cNvPr>
          <p:cNvSpPr txBox="1"/>
          <p:nvPr/>
        </p:nvSpPr>
        <p:spPr>
          <a:xfrm>
            <a:off x="528033" y="1481190"/>
            <a:ext cx="5759751" cy="7385407"/>
          </a:xfrm>
          <a:prstGeom prst="rect">
            <a:avLst/>
          </a:prstGeom>
          <a:noFill/>
        </p:spPr>
        <p:txBody>
          <a:bodyPr wrap="square" numCol="1" spcCol="432000">
            <a:noAutofit/>
          </a:bodyPr>
          <a:lstStyle/>
          <a:p>
            <a:pPr>
              <a:spcAft>
                <a:spcPts val="601"/>
              </a:spcAft>
              <a:buClr>
                <a:srgbClr val="156082"/>
              </a:buClr>
            </a:pPr>
            <a:r>
              <a:rPr lang="en-US" sz="1400" b="1" dirty="0">
                <a:solidFill>
                  <a:srgbClr val="0F2E24"/>
                </a:solidFill>
                <a:latin typeface="Century Gothic" panose="020B0502020202020204" pitchFamily="34" charset="0"/>
                <a:cs typeface="Calibri" panose="020F0502020204030204" pitchFamily="34" charset="0"/>
              </a:rPr>
              <a:t>Smoking</a:t>
            </a: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You are not permitted to smoke except in places where it is expressly permitted. Smoking on duty is forbidden (including E-Cigarettes).</a:t>
            </a:r>
          </a:p>
          <a:p>
            <a:pPr>
              <a:buClr>
                <a:srgbClr val="156082"/>
              </a:buClr>
            </a:pPr>
            <a:r>
              <a:rPr lang="en-US" sz="1400" dirty="0">
                <a:solidFill>
                  <a:srgbClr val="0F2E24"/>
                </a:solidFill>
                <a:latin typeface="Century Gothic" panose="020B0502020202020204" pitchFamily="34" charset="0"/>
                <a:cs typeface="Calibri" panose="020F0502020204030204" pitchFamily="34" charset="0"/>
              </a:rPr>
              <a:t>Please remember that if you smoke, the smell remains on your clothing which many people find offensive.</a:t>
            </a:r>
          </a:p>
          <a:p>
            <a:pPr>
              <a:buClr>
                <a:srgbClr val="156082"/>
              </a:buClr>
            </a:pPr>
            <a:endParaRPr lang="en-US" sz="1400" b="1" dirty="0">
              <a:solidFill>
                <a:srgbClr val="141826"/>
              </a:solidFill>
              <a:latin typeface="Century Gothic" panose="020B0502020202020204" pitchFamily="34" charset="0"/>
              <a:cs typeface="Calibri" panose="020F0502020204030204" pitchFamily="34" charset="0"/>
            </a:endParaRPr>
          </a:p>
          <a:p>
            <a:pPr>
              <a:buClr>
                <a:srgbClr val="156082"/>
              </a:buClr>
            </a:pPr>
            <a:r>
              <a:rPr lang="en-US" sz="1400" b="1" dirty="0">
                <a:solidFill>
                  <a:srgbClr val="141826"/>
                </a:solidFill>
                <a:latin typeface="Century Gothic" panose="020B0502020202020204" pitchFamily="34" charset="0"/>
                <a:cs typeface="Calibri" panose="020F0502020204030204" pitchFamily="34" charset="0"/>
              </a:rPr>
              <a:t>Mobile phones</a:t>
            </a:r>
          </a:p>
          <a:p>
            <a:pPr>
              <a:buClr>
                <a:srgbClr val="156082"/>
              </a:buClr>
            </a:pPr>
            <a:r>
              <a:rPr lang="en-US" sz="1400" dirty="0">
                <a:solidFill>
                  <a:srgbClr val="141826"/>
                </a:solidFill>
                <a:latin typeface="Century Gothic" panose="020B0502020202020204" pitchFamily="34" charset="0"/>
                <a:cs typeface="Calibri" panose="020F0502020204030204" pitchFamily="34" charset="0"/>
              </a:rPr>
              <a:t>There are a number of complex issues that can arise out of the use of mobile phones. In order to protect the interests of patients, Bank Partners and other bank workers, you must not:</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Give your contact telephone number (mobile or other) to the patient</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Disclose the telephone numbers of other bank workers to patients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Use your mobile phone to photograph patients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Create or send mobile phone messages which make comments or statements which could in anyway be contrived to be defamatory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Create or send mobile phone messages containing photographs/ images of patients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Create or send mobile phone messages containing information confidential or otherwise, regarding patients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Initiate or forward mobile phone messages that could be considered to constitute an act of harassment or discrimination on any grounds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Use your mobile phone whilst on shift, except in an emergency</a:t>
            </a:r>
          </a:p>
          <a:p>
            <a:pPr marL="285742" indent="-285742">
              <a:spcAft>
                <a:spcPts val="601"/>
              </a:spcAft>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If you require to have your mobile phone on for personal reasons, please inform your Bank Business Partner and department manager.</a:t>
            </a:r>
            <a:endParaRPr lang="en-US" sz="1400" b="1" dirty="0">
              <a:solidFill>
                <a:srgbClr val="141826"/>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15020506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8" name="TextBox 7">
            <a:extLst>
              <a:ext uri="{FF2B5EF4-FFF2-40B4-BE49-F238E27FC236}">
                <a16:creationId xmlns:a16="http://schemas.microsoft.com/office/drawing/2014/main" id="{FA0AB279-3F2A-B04B-C908-B79A9536490C}"/>
              </a:ext>
            </a:extLst>
          </p:cNvPr>
          <p:cNvSpPr txBox="1"/>
          <p:nvPr/>
        </p:nvSpPr>
        <p:spPr>
          <a:xfrm>
            <a:off x="528033" y="1481191"/>
            <a:ext cx="5862493" cy="7631988"/>
          </a:xfrm>
          <a:prstGeom prst="rect">
            <a:avLst/>
          </a:prstGeom>
          <a:noFill/>
        </p:spPr>
        <p:txBody>
          <a:bodyPr wrap="square" numCol="1" spcCol="432000">
            <a:noAutofit/>
          </a:bodyPr>
          <a:lstStyle/>
          <a:p>
            <a:pPr>
              <a:buClr>
                <a:srgbClr val="156082"/>
              </a:buClr>
            </a:pPr>
            <a:r>
              <a:rPr lang="en-GB" sz="1400" b="1" dirty="0">
                <a:solidFill>
                  <a:srgbClr val="141826"/>
                </a:solidFill>
                <a:latin typeface="Century Gothic" panose="020B0502020202020204" pitchFamily="34" charset="0"/>
                <a:cs typeface="Calibri" panose="020F0502020204030204" pitchFamily="34" charset="0"/>
              </a:rPr>
              <a:t>Health and safety</a:t>
            </a:r>
          </a:p>
          <a:p>
            <a:pPr>
              <a:buClr>
                <a:srgbClr val="156082"/>
              </a:buClr>
            </a:pPr>
            <a:r>
              <a:rPr lang="en-GB" sz="1400" dirty="0">
                <a:solidFill>
                  <a:srgbClr val="141826"/>
                </a:solidFill>
                <a:latin typeface="Century Gothic" panose="020B0502020202020204" pitchFamily="34" charset="0"/>
                <a:cs typeface="Calibri" panose="020F0502020204030204" pitchFamily="34" charset="0"/>
              </a:rPr>
              <a:t>All workers have a duty under section 7 of the Health and Safety at Work Act 1974 to take reasonable care for their own health and safety and that of others who may be affected by their actions or omissions at work. Therefore, all workers must use all work items provided for them correctly, in accordance with best practice, policy and procedure to use them safely. Regulation 14 of the Management of Health and Safety at Work Regulations 1999, states that:</a:t>
            </a:r>
          </a:p>
          <a:p>
            <a:pPr marL="285742" indent="-285742">
              <a:spcAft>
                <a:spcPts val="601"/>
              </a:spcAft>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Every worker shall use any machinery, equipment, dangerous substance, transport equipment, means of production or safety devices provided in accordance both with any training in the use of the equipment concerned which they have received, and the instructions respecting that use which have been provided in compliance with the requirements and prohibitions imposed under the relevant statutory provisions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We will let you know about any specific hazards relating to your place of work that we have been notified about. If during the course of your work you identify a risk to the health, safety, and welfare of your own personal safety, and/ or that of your colleagues or patients, you have a duty to report this to Bank Partners.</a:t>
            </a:r>
          </a:p>
          <a:p>
            <a:pPr>
              <a:buClr>
                <a:srgbClr val="156082"/>
              </a:buClr>
            </a:pPr>
            <a:r>
              <a:rPr lang="en-US" sz="1400" b="1" dirty="0">
                <a:solidFill>
                  <a:srgbClr val="141826"/>
                </a:solidFill>
                <a:latin typeface="Century Gothic" panose="020B0502020202020204" pitchFamily="34" charset="0"/>
                <a:cs typeface="Calibri" panose="020F0502020204030204" pitchFamily="34" charset="0"/>
              </a:rPr>
              <a:t>Fire and other emergencies</a:t>
            </a:r>
            <a:endParaRPr lang="en-US" sz="1400" dirty="0">
              <a:solidFill>
                <a:srgbClr val="141826"/>
              </a:solidFill>
              <a:latin typeface="Century Gothic" panose="020B0502020202020204" pitchFamily="34" charset="0"/>
              <a:cs typeface="Calibri" panose="020F0502020204030204" pitchFamily="34" charset="0"/>
            </a:endParaRPr>
          </a:p>
          <a:p>
            <a:pPr>
              <a:buClr>
                <a:srgbClr val="156082"/>
              </a:buClr>
            </a:pPr>
            <a:r>
              <a:rPr lang="en-US" sz="1400" dirty="0">
                <a:solidFill>
                  <a:srgbClr val="141826"/>
                </a:solidFill>
                <a:latin typeface="Century Gothic" panose="020B0502020202020204" pitchFamily="34" charset="0"/>
                <a:cs typeface="Calibri" panose="020F0502020204030204" pitchFamily="34" charset="0"/>
              </a:rPr>
              <a:t>All workplaces have evacuation procedures in order to prevent injury to persons and avoid impeding emergency services.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For your own safety and that of other people you must </a:t>
            </a:r>
            <a:r>
              <a:rPr lang="en-US" sz="1400" dirty="0" err="1">
                <a:solidFill>
                  <a:srgbClr val="141826"/>
                </a:solidFill>
                <a:latin typeface="Century Gothic" panose="020B0502020202020204" pitchFamily="34" charset="0"/>
                <a:cs typeface="Calibri" panose="020F0502020204030204" pitchFamily="34" charset="0"/>
              </a:rPr>
              <a:t>familiarise</a:t>
            </a:r>
            <a:r>
              <a:rPr lang="en-US" sz="1400" dirty="0">
                <a:solidFill>
                  <a:srgbClr val="141826"/>
                </a:solidFill>
                <a:latin typeface="Century Gothic" panose="020B0502020202020204" pitchFamily="34" charset="0"/>
                <a:cs typeface="Calibri" panose="020F0502020204030204" pitchFamily="34" charset="0"/>
              </a:rPr>
              <a:t> yourself with, and adhere to, fire regulations and procedures. If you see, or suspect a fire, act immediately. Never try to tackle a fire yourself - call the emergency services immediately.</a:t>
            </a:r>
          </a:p>
          <a:p>
            <a:pPr>
              <a:buClr>
                <a:srgbClr val="156082"/>
              </a:buClr>
            </a:pPr>
            <a:r>
              <a:rPr lang="en-US" sz="1400" b="1" dirty="0">
                <a:solidFill>
                  <a:srgbClr val="141826"/>
                </a:solidFill>
                <a:latin typeface="Century Gothic" panose="020B0502020202020204" pitchFamily="34" charset="0"/>
                <a:cs typeface="Calibri" panose="020F0502020204030204" pitchFamily="34" charset="0"/>
              </a:rPr>
              <a:t>Waste disposal</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All workers have a responsibility to comply with local waste disposal procedures.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These include the requirement to dispose of waste materials safely and correctly.</a:t>
            </a:r>
            <a:endParaRPr lang="en-US" sz="1400" b="1" dirty="0">
              <a:solidFill>
                <a:srgbClr val="141826"/>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42056041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2" name="TextBox 1">
            <a:extLst>
              <a:ext uri="{FF2B5EF4-FFF2-40B4-BE49-F238E27FC236}">
                <a16:creationId xmlns:a16="http://schemas.microsoft.com/office/drawing/2014/main" id="{AA4C176F-D0E9-A882-8C8E-A704049AC982}"/>
              </a:ext>
            </a:extLst>
          </p:cNvPr>
          <p:cNvSpPr txBox="1"/>
          <p:nvPr/>
        </p:nvSpPr>
        <p:spPr>
          <a:xfrm>
            <a:off x="528033" y="1481191"/>
            <a:ext cx="5883041" cy="6923070"/>
          </a:xfrm>
          <a:prstGeom prst="rect">
            <a:avLst/>
          </a:prstGeom>
          <a:noFill/>
        </p:spPr>
        <p:txBody>
          <a:bodyPr wrap="square" numCol="1" spcCol="432000">
            <a:noAutofit/>
          </a:bodyPr>
          <a:lstStyle/>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COSHH (Control of Substances Hazardous to Health)</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Control of Substances Hazardous to Health Regulations 2002: COSHH requires employers to control exposures to hazardous substances to protect both employees and others who may be exposed from work activities.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All bank workers must adhere to the Trust’s COSHH requirements, at their workplace. Please refer to your Health &amp; Safety guidelines for more information about COSHH and the role you play.</a:t>
            </a:r>
          </a:p>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RIDDOR (Reporting of Injuries, Diseases and Dangerous Occurrences)</a:t>
            </a:r>
          </a:p>
          <a:p>
            <a:pPr>
              <a:spcAft>
                <a:spcPts val="600"/>
              </a:spcAft>
              <a:buClr>
                <a:srgbClr val="156082"/>
              </a:buClr>
            </a:pPr>
            <a:r>
              <a:rPr lang="en-US" sz="1400" dirty="0">
                <a:solidFill>
                  <a:srgbClr val="141826"/>
                </a:solidFill>
                <a:latin typeface="Century Gothic" panose="020B0502020202020204" pitchFamily="34" charset="0"/>
                <a:cs typeface="Calibri" panose="020F0502020204030204" pitchFamily="34" charset="0"/>
              </a:rPr>
              <a:t>The Reporting of Injuries, Diseases and Dangerous Occurrences Regulations 2013 (RIDDOR) places a legal requirement on employers, self-employed people and people in control of premises to report work-related deaths, major injuries, injuries that result in more than seven days off work, work related diseases and dangerous occurrences (near miss accidents) to the HSE. All accidents involving staff or patients must be reported to your line manager. </a:t>
            </a:r>
          </a:p>
          <a:p>
            <a:pPr>
              <a:spcAft>
                <a:spcPts val="600"/>
              </a:spcAft>
              <a:buClr>
                <a:srgbClr val="156082"/>
              </a:buClr>
            </a:pPr>
            <a:r>
              <a:rPr lang="en-US" sz="1400" dirty="0">
                <a:solidFill>
                  <a:srgbClr val="141826"/>
                </a:solidFill>
                <a:latin typeface="Century Gothic" panose="020B0502020202020204" pitchFamily="34" charset="0"/>
                <a:cs typeface="Calibri" panose="020F0502020204030204" pitchFamily="34" charset="0"/>
              </a:rPr>
              <a:t>If during the course of your work you identify a risk to the health, safety, and welfare of your own personal safety, and/ or that of your colleagues or patients, you have a duty to report this to Bank Partners. Please refer to your Health &amp; Safety guidelines for more information about RIDDOR and the role you play.</a:t>
            </a:r>
          </a:p>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Safe handling of money and other valuables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Please </a:t>
            </a:r>
            <a:r>
              <a:rPr lang="en-US" sz="1400" dirty="0" err="1">
                <a:solidFill>
                  <a:srgbClr val="141826"/>
                </a:solidFill>
                <a:latin typeface="Century Gothic" panose="020B0502020202020204" pitchFamily="34" charset="0"/>
                <a:cs typeface="Calibri" panose="020F0502020204030204" pitchFamily="34" charset="0"/>
              </a:rPr>
              <a:t>familiarise</a:t>
            </a:r>
            <a:r>
              <a:rPr lang="en-US" sz="1400" dirty="0">
                <a:solidFill>
                  <a:srgbClr val="141826"/>
                </a:solidFill>
                <a:latin typeface="Century Gothic" panose="020B0502020202020204" pitchFamily="34" charset="0"/>
                <a:cs typeface="Calibri" panose="020F0502020204030204" pitchFamily="34" charset="0"/>
              </a:rPr>
              <a:t> yourself with any trust specific policies on the safekeeping of patient valuables and money. If you are asked to handle money or other valuables, please seek guidance from your line manager.</a:t>
            </a:r>
            <a:endParaRPr lang="en-US" sz="1400" b="1" dirty="0">
              <a:solidFill>
                <a:srgbClr val="141826"/>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17169801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5" name="TextBox 4">
            <a:extLst>
              <a:ext uri="{FF2B5EF4-FFF2-40B4-BE49-F238E27FC236}">
                <a16:creationId xmlns:a16="http://schemas.microsoft.com/office/drawing/2014/main" id="{1836945F-0ABF-C7DF-8C33-7404BF563962}"/>
              </a:ext>
            </a:extLst>
          </p:cNvPr>
          <p:cNvSpPr txBox="1"/>
          <p:nvPr/>
        </p:nvSpPr>
        <p:spPr>
          <a:xfrm>
            <a:off x="528033" y="1501739"/>
            <a:ext cx="5944686" cy="5126046"/>
          </a:xfrm>
          <a:prstGeom prst="rect">
            <a:avLst/>
          </a:prstGeom>
          <a:noFill/>
        </p:spPr>
        <p:txBody>
          <a:bodyPr wrap="square" numCol="1" spcCol="432000">
            <a:noAutofit/>
          </a:bodyPr>
          <a:lstStyle/>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Equal opportunities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Bank Partners seeks to offer equality of opportunity to all workers and will treat all allegations of discrimination with the utmost seriousness. In accordance with these principles, workers may not discriminate on the grounds of race, ethnic origin, nationality, </a:t>
            </a:r>
            <a:r>
              <a:rPr lang="en-US" sz="1400" dirty="0" err="1">
                <a:solidFill>
                  <a:srgbClr val="141826"/>
                </a:solidFill>
                <a:latin typeface="Century Gothic" panose="020B0502020202020204" pitchFamily="34" charset="0"/>
                <a:cs typeface="Calibri" panose="020F0502020204030204" pitchFamily="34" charset="0"/>
              </a:rPr>
              <a:t>colour</a:t>
            </a:r>
            <a:r>
              <a:rPr lang="en-US" sz="1400" dirty="0">
                <a:solidFill>
                  <a:srgbClr val="141826"/>
                </a:solidFill>
                <a:latin typeface="Century Gothic" panose="020B0502020202020204" pitchFamily="34" charset="0"/>
                <a:cs typeface="Calibri" panose="020F0502020204030204" pitchFamily="34" charset="0"/>
              </a:rPr>
              <a:t>, religion or belief age, gender, sexual orientation, marital status, or disability.</a:t>
            </a:r>
          </a:p>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Complaint handling</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During the course of your work with Bank Partners you may encounter complaints from patients, and their relatives or interested parties, colleagues, co-workers, referring hospitals/care environments, the media or HR.</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Please advise your line manager of any complaints in order for Bank Partners to invoke their own complaints policy.</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Depending on the nature and severity of the complaint you may be requested to put details of the complaint in writing on a complaint record form and/or attend an interview to investigate details further.</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To ensure that you deal with complaints effectively, it is important that you understand who may complain, common reasons for complaints and the process for dealing with complaints.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The main causes of complaints are: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A lack of information</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Withholding information</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“Not my patient”</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Constantly being referred to someone else for advice/resolution</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Lack of explanations of procedures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Lack of fundamental care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Questioning judgement/ability/decisions of staff</a:t>
            </a:r>
          </a:p>
          <a:p>
            <a:pPr>
              <a:buClr>
                <a:srgbClr val="156082"/>
              </a:buClr>
            </a:pPr>
            <a:endParaRPr lang="en-US" sz="1400" b="1" dirty="0">
              <a:solidFill>
                <a:srgbClr val="141826"/>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34751472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2" name="TextBox 1">
            <a:extLst>
              <a:ext uri="{FF2B5EF4-FFF2-40B4-BE49-F238E27FC236}">
                <a16:creationId xmlns:a16="http://schemas.microsoft.com/office/drawing/2014/main" id="{35DF9B6F-81D7-C680-1328-8A190ED48C6C}"/>
              </a:ext>
            </a:extLst>
          </p:cNvPr>
          <p:cNvSpPr txBox="1"/>
          <p:nvPr/>
        </p:nvSpPr>
        <p:spPr>
          <a:xfrm>
            <a:off x="528033" y="1501739"/>
            <a:ext cx="5482349" cy="6265524"/>
          </a:xfrm>
          <a:prstGeom prst="rect">
            <a:avLst/>
          </a:prstGeom>
          <a:noFill/>
        </p:spPr>
        <p:txBody>
          <a:bodyPr wrap="square" numCol="1" spcCol="432000">
            <a:noAutofit/>
          </a:bodyPr>
          <a:lstStyle/>
          <a:p>
            <a:pPr>
              <a:spcAft>
                <a:spcPts val="601"/>
              </a:spcAft>
              <a:buClr>
                <a:srgbClr val="0999E9"/>
              </a:buClr>
            </a:pPr>
            <a:r>
              <a:rPr lang="en-US" sz="1400" b="1" dirty="0">
                <a:solidFill>
                  <a:srgbClr val="141826"/>
                </a:solidFill>
                <a:latin typeface="Century Gothic" panose="020B0502020202020204" pitchFamily="34" charset="0"/>
                <a:cs typeface="Calibri" panose="020F0502020204030204" pitchFamily="34" charset="0"/>
              </a:rPr>
              <a:t>Dealing with a complaint</a:t>
            </a:r>
          </a:p>
          <a:p>
            <a:pPr>
              <a:spcAft>
                <a:spcPts val="601"/>
              </a:spcAft>
              <a:buClr>
                <a:srgbClr val="0999E9"/>
              </a:buClr>
            </a:pPr>
            <a:r>
              <a:rPr lang="en-US" sz="1400" dirty="0">
                <a:solidFill>
                  <a:srgbClr val="141826"/>
                </a:solidFill>
                <a:latin typeface="Century Gothic" panose="020B0502020202020204" pitchFamily="34" charset="0"/>
                <a:cs typeface="Calibri" panose="020F0502020204030204" pitchFamily="34" charset="0"/>
              </a:rPr>
              <a:t>An effective and efficient initial response to a complaint will often be all that is required for a local resolution.</a:t>
            </a:r>
          </a:p>
          <a:p>
            <a:pPr>
              <a:spcAft>
                <a:spcPts val="601"/>
              </a:spcAft>
              <a:buClr>
                <a:srgbClr val="0999E9"/>
              </a:buClr>
            </a:pPr>
            <a:r>
              <a:rPr lang="en-US" sz="1400" dirty="0">
                <a:solidFill>
                  <a:srgbClr val="141826"/>
                </a:solidFill>
                <a:latin typeface="Century Gothic" panose="020B0502020202020204" pitchFamily="34" charset="0"/>
                <a:cs typeface="Calibri" panose="020F0502020204030204" pitchFamily="34" charset="0"/>
              </a:rPr>
              <a:t>You should immediately acknowledge the complaint verbally. Give the complainant privacy and show that you have the time to listen.</a:t>
            </a:r>
          </a:p>
          <a:p>
            <a:pPr>
              <a:spcAft>
                <a:spcPts val="600"/>
              </a:spcAft>
              <a:buClr>
                <a:srgbClr val="0999E9"/>
              </a:buClr>
            </a:pPr>
            <a:r>
              <a:rPr lang="en-US" sz="1400" dirty="0">
                <a:solidFill>
                  <a:srgbClr val="141826"/>
                </a:solidFill>
                <a:latin typeface="Century Gothic" panose="020B0502020202020204" pitchFamily="34" charset="0"/>
                <a:cs typeface="Calibri" panose="020F0502020204030204" pitchFamily="34" charset="0"/>
              </a:rPr>
              <a:t>You must inform Bank Partners at the earliest opportunity, even if you believe the complaint has been resolved locally.</a:t>
            </a:r>
            <a:endParaRPr lang="en-US" sz="1400" b="1" dirty="0">
              <a:solidFill>
                <a:srgbClr val="141826"/>
              </a:solidFill>
              <a:latin typeface="Century Gothic" panose="020B0502020202020204" pitchFamily="34" charset="0"/>
              <a:cs typeface="Calibri" panose="020F0502020204030204" pitchFamily="34" charset="0"/>
            </a:endParaRPr>
          </a:p>
          <a:p>
            <a:pPr>
              <a:spcAft>
                <a:spcPts val="601"/>
              </a:spcAft>
              <a:buClr>
                <a:srgbClr val="0999E9"/>
              </a:buClr>
            </a:pPr>
            <a:r>
              <a:rPr lang="en-US" sz="1400" dirty="0">
                <a:solidFill>
                  <a:srgbClr val="141826"/>
                </a:solidFill>
                <a:latin typeface="Century Gothic" panose="020B0502020202020204" pitchFamily="34" charset="0"/>
                <a:cs typeface="Calibri" panose="020F0502020204030204" pitchFamily="34" charset="0"/>
              </a:rPr>
              <a:t>Do</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Remain calm and actively listen</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Isolate the situation</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Be aware of the non-verbal communication</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Be consistent</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Report any level of complaint to your manager</a:t>
            </a:r>
          </a:p>
          <a:p>
            <a:pPr>
              <a:spcBef>
                <a:spcPts val="600"/>
              </a:spcBef>
              <a:spcAft>
                <a:spcPts val="601"/>
              </a:spcAft>
              <a:buClr>
                <a:srgbClr val="0999E9"/>
              </a:buClr>
            </a:pPr>
            <a:r>
              <a:rPr lang="en-US" sz="1400" dirty="0">
                <a:solidFill>
                  <a:srgbClr val="141826"/>
                </a:solidFill>
                <a:latin typeface="Century Gothic" panose="020B0502020202020204" pitchFamily="34" charset="0"/>
                <a:cs typeface="Calibri" panose="020F0502020204030204" pitchFamily="34" charset="0"/>
              </a:rPr>
              <a:t>Do not</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Overreact</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Get into a power struggle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Make false promises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Fake attention</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Be threatening</a:t>
            </a:r>
          </a:p>
          <a:p>
            <a:pPr marL="285742" indent="-285742">
              <a:spcAft>
                <a:spcPts val="601"/>
              </a:spcAft>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Use jargon as it can confuse or frustrate</a:t>
            </a:r>
          </a:p>
          <a:p>
            <a:pPr>
              <a:spcAft>
                <a:spcPts val="601"/>
              </a:spcAft>
              <a:buClr>
                <a:srgbClr val="0999E9"/>
              </a:buClr>
            </a:pPr>
            <a:r>
              <a:rPr lang="en-US" sz="1400" b="1" dirty="0">
                <a:solidFill>
                  <a:srgbClr val="141826"/>
                </a:solidFill>
                <a:latin typeface="Century Gothic" panose="020B0502020202020204" pitchFamily="34" charset="0"/>
                <a:cs typeface="Calibri" panose="020F0502020204030204" pitchFamily="34" charset="0"/>
              </a:rPr>
              <a:t>Complaints procedure</a:t>
            </a:r>
          </a:p>
          <a:p>
            <a:pPr>
              <a:spcAft>
                <a:spcPts val="601"/>
              </a:spcAft>
              <a:buClr>
                <a:srgbClr val="0999E9"/>
              </a:buClr>
            </a:pPr>
            <a:r>
              <a:rPr lang="en-US" sz="1400" dirty="0">
                <a:solidFill>
                  <a:srgbClr val="141826"/>
                </a:solidFill>
                <a:latin typeface="Century Gothic" panose="020B0502020202020204" pitchFamily="34" charset="0"/>
                <a:cs typeface="Calibri" panose="020F0502020204030204" pitchFamily="34" charset="0"/>
              </a:rPr>
              <a:t>You should be aware of the local policy and also Bank Partners’ policy for complaints handling.</a:t>
            </a:r>
            <a:endParaRPr lang="en-US" sz="1400" b="1" dirty="0">
              <a:solidFill>
                <a:srgbClr val="141826"/>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12264048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EBCEAB7-828D-2C16-DC53-6D281EE6BCAA}"/>
              </a:ext>
            </a:extLst>
          </p:cNvPr>
          <p:cNvSpPr txBox="1"/>
          <p:nvPr/>
        </p:nvSpPr>
        <p:spPr>
          <a:xfrm>
            <a:off x="528034" y="1501739"/>
            <a:ext cx="3180937" cy="7416230"/>
          </a:xfrm>
          <a:prstGeom prst="rect">
            <a:avLst/>
          </a:prstGeom>
          <a:noFill/>
        </p:spPr>
        <p:txBody>
          <a:bodyPr wrap="square" numCol="1" spcCol="432000">
            <a:noAutofit/>
          </a:bodyPr>
          <a:lstStyle/>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Making a complaint</a:t>
            </a: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If you have a complaint about the way you have been treated on assignment or by our staff, please direct this in the first instance to Bank Partners.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If for any reason you are still unsatisfied with the case in point, please contact Bank Partners who will refer you to a senior member of staff.</a:t>
            </a:r>
          </a:p>
          <a:p>
            <a:pPr>
              <a:buClr>
                <a:srgbClr val="156082"/>
              </a:buClr>
            </a:pPr>
            <a:r>
              <a:rPr lang="en-US" sz="1400" dirty="0">
                <a:solidFill>
                  <a:srgbClr val="141826"/>
                </a:solidFill>
                <a:latin typeface="Century Gothic" panose="020B0502020202020204" pitchFamily="34" charset="0"/>
                <a:cs typeface="Calibri" panose="020F0502020204030204" pitchFamily="34" charset="0"/>
              </a:rPr>
              <a:t>If you have serious concerns about our service, which have not been resolved, the representative body for the recruitment and staffing industry is the Recruitment and Employment Confederation (REC).</a:t>
            </a: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Their helpline is available from 8am to 6pm, Monday through Friday on 020 7009 2144. Their headquarters are at the address below:</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Recruitment and Employment Confederation </a:t>
            </a:r>
          </a:p>
          <a:p>
            <a:pPr>
              <a:buClr>
                <a:srgbClr val="156082"/>
              </a:buClr>
            </a:pPr>
            <a:r>
              <a:rPr lang="en-US" sz="1400" dirty="0">
                <a:solidFill>
                  <a:srgbClr val="141826"/>
                </a:solidFill>
                <a:latin typeface="Century Gothic" panose="020B0502020202020204" pitchFamily="34" charset="0"/>
                <a:cs typeface="Calibri" panose="020F0502020204030204" pitchFamily="34" charset="0"/>
              </a:rPr>
              <a:t>15 Welbeck Street </a:t>
            </a:r>
          </a:p>
          <a:p>
            <a:pPr>
              <a:buClr>
                <a:srgbClr val="156082"/>
              </a:buClr>
            </a:pPr>
            <a:r>
              <a:rPr lang="en-US" sz="1400" dirty="0">
                <a:solidFill>
                  <a:srgbClr val="141826"/>
                </a:solidFill>
                <a:latin typeface="Century Gothic" panose="020B0502020202020204" pitchFamily="34" charset="0"/>
                <a:cs typeface="Calibri" panose="020F0502020204030204" pitchFamily="34" charset="0"/>
              </a:rPr>
              <a:t>London </a:t>
            </a:r>
          </a:p>
          <a:p>
            <a:pPr>
              <a:buClr>
                <a:srgbClr val="156082"/>
              </a:buClr>
            </a:pPr>
            <a:r>
              <a:rPr lang="en-US" sz="1400" dirty="0">
                <a:solidFill>
                  <a:srgbClr val="141826"/>
                </a:solidFill>
                <a:latin typeface="Century Gothic" panose="020B0502020202020204" pitchFamily="34" charset="0"/>
                <a:cs typeface="Calibri" panose="020F0502020204030204" pitchFamily="34" charset="0"/>
              </a:rPr>
              <a:t>W1G 9XT</a:t>
            </a:r>
          </a:p>
          <a:p>
            <a:pPr>
              <a:buClr>
                <a:srgbClr val="156082"/>
              </a:buClr>
            </a:pPr>
            <a:r>
              <a:rPr lang="en-US" sz="1400" dirty="0">
                <a:solidFill>
                  <a:srgbClr val="141826"/>
                </a:solidFill>
                <a:latin typeface="Century Gothic" panose="020B0502020202020204" pitchFamily="34" charset="0"/>
                <a:cs typeface="Calibri" panose="020F0502020204030204" pitchFamily="34" charset="0"/>
              </a:rPr>
              <a:t>Email: </a:t>
            </a:r>
            <a:r>
              <a:rPr lang="en-US" sz="1400" dirty="0" err="1">
                <a:solidFill>
                  <a:srgbClr val="141826"/>
                </a:solidFill>
                <a:latin typeface="Century Gothic" panose="020B0502020202020204" pitchFamily="34" charset="0"/>
                <a:cs typeface="Calibri" panose="020F0502020204030204" pitchFamily="34" charset="0"/>
                <a:hlinkClick r:id="rId3"/>
              </a:rPr>
              <a:t>info@rec.uk.com</a:t>
            </a:r>
            <a:r>
              <a:rPr lang="en-US" sz="1400" dirty="0">
                <a:solidFill>
                  <a:srgbClr val="141826"/>
                </a:solidFill>
                <a:latin typeface="Century Gothic" panose="020B0502020202020204" pitchFamily="34" charset="0"/>
                <a:cs typeface="Calibri" panose="020F0502020204030204" pitchFamily="34" charset="0"/>
                <a:hlinkClick r:id="rId3"/>
              </a:rPr>
              <a:t> </a:t>
            </a: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r>
              <a:rPr lang="en-US" sz="1400" dirty="0" err="1">
                <a:solidFill>
                  <a:srgbClr val="141826"/>
                </a:solidFill>
                <a:latin typeface="Century Gothic" panose="020B0502020202020204" pitchFamily="34" charset="0"/>
                <a:cs typeface="Calibri" panose="020F0502020204030204" pitchFamily="34" charset="0"/>
                <a:hlinkClick r:id="rId4"/>
              </a:rPr>
              <a:t>www.rec.uk.com</a:t>
            </a: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The full Bank Partners Complaints Procedure is available upon request.</a:t>
            </a:r>
          </a:p>
          <a:p>
            <a:pPr>
              <a:buClr>
                <a:srgbClr val="156082"/>
              </a:buClr>
            </a:pPr>
            <a:endParaRPr lang="en-US" sz="1400" b="1" dirty="0">
              <a:solidFill>
                <a:srgbClr val="141826"/>
              </a:solidFill>
              <a:latin typeface="Century Gothic" panose="020B0502020202020204" pitchFamily="34" charset="0"/>
              <a:cs typeface="Calibri" panose="020F0502020204030204" pitchFamily="34" charset="0"/>
            </a:endParaRPr>
          </a:p>
        </p:txBody>
      </p:sp>
      <p:sp>
        <p:nvSpPr>
          <p:cNvPr id="5" name="Rounded Rectangle 4">
            <a:extLst>
              <a:ext uri="{FF2B5EF4-FFF2-40B4-BE49-F238E27FC236}">
                <a16:creationId xmlns:a16="http://schemas.microsoft.com/office/drawing/2014/main" id="{3C8837EA-EA24-3369-1852-84F019B5C3B4}"/>
              </a:ext>
            </a:extLst>
          </p:cNvPr>
          <p:cNvSpPr/>
          <p:nvPr/>
        </p:nvSpPr>
        <p:spPr>
          <a:xfrm>
            <a:off x="4567566" y="1640956"/>
            <a:ext cx="1802619" cy="1152000"/>
          </a:xfrm>
          <a:prstGeom prst="roundRect">
            <a:avLst>
              <a:gd name="adj" fmla="val 11950"/>
            </a:avLst>
          </a:prstGeom>
          <a:solidFill>
            <a:srgbClr val="F4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latin typeface="Century Gothic" panose="020B0502020202020204" pitchFamily="34" charset="0"/>
                <a:cs typeface="Calibri" panose="020F0502020204030204" pitchFamily="34" charset="0"/>
              </a:rPr>
              <a:t>You report the complaint </a:t>
            </a:r>
            <a:br>
              <a:rPr lang="en-GB" sz="1200" dirty="0">
                <a:solidFill>
                  <a:schemeClr val="tx1"/>
                </a:solidFill>
                <a:latin typeface="Century Gothic" panose="020B0502020202020204" pitchFamily="34" charset="0"/>
                <a:cs typeface="Calibri" panose="020F0502020204030204" pitchFamily="34" charset="0"/>
              </a:rPr>
            </a:br>
            <a:r>
              <a:rPr lang="en-GB" sz="1200" dirty="0">
                <a:solidFill>
                  <a:schemeClr val="tx1"/>
                </a:solidFill>
                <a:latin typeface="Century Gothic" panose="020B0502020202020204" pitchFamily="34" charset="0"/>
                <a:cs typeface="Calibri" panose="020F0502020204030204" pitchFamily="34" charset="0"/>
              </a:rPr>
              <a:t>to Bank Partners</a:t>
            </a:r>
          </a:p>
        </p:txBody>
      </p:sp>
      <p:sp>
        <p:nvSpPr>
          <p:cNvPr id="6" name="Rounded Rectangle 5">
            <a:extLst>
              <a:ext uri="{FF2B5EF4-FFF2-40B4-BE49-F238E27FC236}">
                <a16:creationId xmlns:a16="http://schemas.microsoft.com/office/drawing/2014/main" id="{BAE6D7D8-D06A-517E-F1C0-C55E8CBC9226}"/>
              </a:ext>
            </a:extLst>
          </p:cNvPr>
          <p:cNvSpPr/>
          <p:nvPr/>
        </p:nvSpPr>
        <p:spPr>
          <a:xfrm>
            <a:off x="4567566" y="2936105"/>
            <a:ext cx="1802619" cy="1152000"/>
          </a:xfrm>
          <a:prstGeom prst="roundRect">
            <a:avLst>
              <a:gd name="adj" fmla="val 10063"/>
            </a:avLst>
          </a:prstGeom>
          <a:solidFill>
            <a:srgbClr val="F4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latin typeface="Century Gothic" panose="020B0502020202020204" pitchFamily="34" charset="0"/>
                <a:cs typeface="Calibri" panose="020F0502020204030204" pitchFamily="34" charset="0"/>
              </a:rPr>
              <a:t>Office enter complaint onto Datix</a:t>
            </a:r>
          </a:p>
        </p:txBody>
      </p:sp>
      <p:sp>
        <p:nvSpPr>
          <p:cNvPr id="7" name="Rounded Rectangle 6">
            <a:extLst>
              <a:ext uri="{FF2B5EF4-FFF2-40B4-BE49-F238E27FC236}">
                <a16:creationId xmlns:a16="http://schemas.microsoft.com/office/drawing/2014/main" id="{57AE9725-D3A6-F2A4-1A2D-503336F227BC}"/>
              </a:ext>
            </a:extLst>
          </p:cNvPr>
          <p:cNvSpPr/>
          <p:nvPr/>
        </p:nvSpPr>
        <p:spPr>
          <a:xfrm>
            <a:off x="4585298" y="4275399"/>
            <a:ext cx="1802619" cy="1152000"/>
          </a:xfrm>
          <a:prstGeom prst="roundRect">
            <a:avLst>
              <a:gd name="adj" fmla="val 10063"/>
            </a:avLst>
          </a:prstGeom>
          <a:solidFill>
            <a:srgbClr val="F4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latin typeface="Century Gothic" panose="020B0502020202020204" pitchFamily="34" charset="0"/>
                <a:cs typeface="Calibri" panose="020F0502020204030204" pitchFamily="34" charset="0"/>
              </a:rPr>
              <a:t>Manager reviews the report and appoints investigator</a:t>
            </a:r>
          </a:p>
        </p:txBody>
      </p:sp>
      <p:sp>
        <p:nvSpPr>
          <p:cNvPr id="8" name="Rounded Rectangle 7">
            <a:extLst>
              <a:ext uri="{FF2B5EF4-FFF2-40B4-BE49-F238E27FC236}">
                <a16:creationId xmlns:a16="http://schemas.microsoft.com/office/drawing/2014/main" id="{19E1F737-9324-DFF0-7B7E-1BD500CAF069}"/>
              </a:ext>
            </a:extLst>
          </p:cNvPr>
          <p:cNvSpPr/>
          <p:nvPr/>
        </p:nvSpPr>
        <p:spPr>
          <a:xfrm>
            <a:off x="4567565" y="5614693"/>
            <a:ext cx="1802619" cy="1152000"/>
          </a:xfrm>
          <a:prstGeom prst="roundRect">
            <a:avLst>
              <a:gd name="adj" fmla="val 11950"/>
            </a:avLst>
          </a:prstGeom>
          <a:solidFill>
            <a:srgbClr val="F4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latin typeface="Century Gothic" panose="020B0502020202020204" pitchFamily="34" charset="0"/>
                <a:cs typeface="Calibri" panose="020F0502020204030204" pitchFamily="34" charset="0"/>
              </a:rPr>
              <a:t>Investigation</a:t>
            </a:r>
          </a:p>
        </p:txBody>
      </p:sp>
      <p:sp>
        <p:nvSpPr>
          <p:cNvPr id="9" name="Rounded Rectangle 8">
            <a:extLst>
              <a:ext uri="{FF2B5EF4-FFF2-40B4-BE49-F238E27FC236}">
                <a16:creationId xmlns:a16="http://schemas.microsoft.com/office/drawing/2014/main" id="{D4B80033-3BFC-35DE-A8B0-3030FC4FD7F8}"/>
              </a:ext>
            </a:extLst>
          </p:cNvPr>
          <p:cNvSpPr/>
          <p:nvPr/>
        </p:nvSpPr>
        <p:spPr>
          <a:xfrm>
            <a:off x="4567564" y="6953987"/>
            <a:ext cx="1802619" cy="1152000"/>
          </a:xfrm>
          <a:prstGeom prst="roundRect">
            <a:avLst>
              <a:gd name="adj" fmla="val 11950"/>
            </a:avLst>
          </a:prstGeom>
          <a:solidFill>
            <a:srgbClr val="F4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latin typeface="Century Gothic" panose="020B0502020202020204" pitchFamily="34" charset="0"/>
                <a:cs typeface="Calibri" panose="020F0502020204030204" pitchFamily="34" charset="0"/>
              </a:rPr>
              <a:t>You may need to complete a statement/attend a meeting</a:t>
            </a:r>
          </a:p>
        </p:txBody>
      </p:sp>
      <p:sp>
        <p:nvSpPr>
          <p:cNvPr id="10" name="Rounded Rectangle 9">
            <a:extLst>
              <a:ext uri="{FF2B5EF4-FFF2-40B4-BE49-F238E27FC236}">
                <a16:creationId xmlns:a16="http://schemas.microsoft.com/office/drawing/2014/main" id="{F95D2F2E-7B11-B49A-186A-778ACEFB3DD5}"/>
              </a:ext>
            </a:extLst>
          </p:cNvPr>
          <p:cNvSpPr/>
          <p:nvPr/>
        </p:nvSpPr>
        <p:spPr>
          <a:xfrm>
            <a:off x="4585298" y="8293281"/>
            <a:ext cx="1802619" cy="1152000"/>
          </a:xfrm>
          <a:prstGeom prst="roundRect">
            <a:avLst>
              <a:gd name="adj" fmla="val 11950"/>
            </a:avLst>
          </a:prstGeom>
          <a:solidFill>
            <a:srgbClr val="F4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latin typeface="Century Gothic" panose="020B0502020202020204" pitchFamily="34" charset="0"/>
                <a:cs typeface="Calibri" panose="020F0502020204030204" pitchFamily="34" charset="0"/>
              </a:rPr>
              <a:t>Outcome of the investigation is reported back to the complaint</a:t>
            </a:r>
          </a:p>
        </p:txBody>
      </p:sp>
      <p:sp>
        <p:nvSpPr>
          <p:cNvPr id="15" name="Title 1">
            <a:extLst>
              <a:ext uri="{FF2B5EF4-FFF2-40B4-BE49-F238E27FC236}">
                <a16:creationId xmlns:a16="http://schemas.microsoft.com/office/drawing/2014/main" id="{E09121A7-F167-A6C1-595F-1E10F0287691}"/>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Tree>
    <p:extLst>
      <p:ext uri="{BB962C8B-B14F-4D97-AF65-F5344CB8AC3E}">
        <p14:creationId xmlns:p14="http://schemas.microsoft.com/office/powerpoint/2010/main" val="14105968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4" name="TextBox 3">
            <a:extLst>
              <a:ext uri="{FF2B5EF4-FFF2-40B4-BE49-F238E27FC236}">
                <a16:creationId xmlns:a16="http://schemas.microsoft.com/office/drawing/2014/main" id="{D134D0D5-EF2F-0A12-E078-10AB8D06AF0E}"/>
              </a:ext>
            </a:extLst>
          </p:cNvPr>
          <p:cNvSpPr txBox="1"/>
          <p:nvPr/>
        </p:nvSpPr>
        <p:spPr>
          <a:xfrm>
            <a:off x="528033" y="1501739"/>
            <a:ext cx="5883041" cy="4190144"/>
          </a:xfrm>
          <a:prstGeom prst="rect">
            <a:avLst/>
          </a:prstGeom>
          <a:noFill/>
        </p:spPr>
        <p:txBody>
          <a:bodyPr wrap="square" numCol="1" spcCol="432000">
            <a:noAutofit/>
          </a:bodyPr>
          <a:lstStyle/>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Child protection</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‘The child’s welfare is paramount and should be safeguarded and promoted by all staff.’</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Please ensure you </a:t>
            </a:r>
            <a:r>
              <a:rPr lang="en-US" sz="1400" dirty="0" err="1">
                <a:solidFill>
                  <a:srgbClr val="141826"/>
                </a:solidFill>
                <a:latin typeface="Century Gothic" panose="020B0502020202020204" pitchFamily="34" charset="0"/>
                <a:cs typeface="Calibri" panose="020F0502020204030204" pitchFamily="34" charset="0"/>
              </a:rPr>
              <a:t>familiarise</a:t>
            </a:r>
            <a:r>
              <a:rPr lang="en-US" sz="1400" dirty="0">
                <a:solidFill>
                  <a:srgbClr val="141826"/>
                </a:solidFill>
                <a:latin typeface="Century Gothic" panose="020B0502020202020204" pitchFamily="34" charset="0"/>
                <a:cs typeface="Calibri" panose="020F0502020204030204" pitchFamily="34" charset="0"/>
              </a:rPr>
              <a:t> yourself with the trust’s safeguarding policies.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Any action or </a:t>
            </a:r>
            <a:r>
              <a:rPr lang="en-US" sz="1400" dirty="0" err="1">
                <a:solidFill>
                  <a:srgbClr val="141826"/>
                </a:solidFill>
                <a:latin typeface="Century Gothic" panose="020B0502020202020204" pitchFamily="34" charset="0"/>
                <a:cs typeface="Calibri" panose="020F0502020204030204" pitchFamily="34" charset="0"/>
              </a:rPr>
              <a:t>behaviour</a:t>
            </a:r>
            <a:r>
              <a:rPr lang="en-US" sz="1400" dirty="0">
                <a:solidFill>
                  <a:srgbClr val="141826"/>
                </a:solidFill>
                <a:latin typeface="Century Gothic" panose="020B0502020202020204" pitchFamily="34" charset="0"/>
                <a:cs typeface="Calibri" panose="020F0502020204030204" pitchFamily="34" charset="0"/>
              </a:rPr>
              <a:t> by bank workers which is believed to be a criminal offence will be reported to the police.</a:t>
            </a:r>
          </a:p>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Incidents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During your work with Bank Partners, you may come across or be involved in an incident. An incident includes the terms untoward incident, near miss, adverse incident, or accident. These are where an act, omission or undesired circumstance or event results, or had the potential to result in an unintended or undesirable outcome, harm, loss, or damage. This may involve patients, bank workers,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members of the patient’s family, property, or equipment. The term ‘incident’ includes issues related to but not exclusively related to:</a:t>
            </a:r>
          </a:p>
        </p:txBody>
      </p:sp>
      <p:sp>
        <p:nvSpPr>
          <p:cNvPr id="6" name="TextBox 5">
            <a:extLst>
              <a:ext uri="{FF2B5EF4-FFF2-40B4-BE49-F238E27FC236}">
                <a16:creationId xmlns:a16="http://schemas.microsoft.com/office/drawing/2014/main" id="{13BACE20-2F3A-AB18-25B6-A47411BB1779}"/>
              </a:ext>
            </a:extLst>
          </p:cNvPr>
          <p:cNvSpPr txBox="1"/>
          <p:nvPr/>
        </p:nvSpPr>
        <p:spPr>
          <a:xfrm>
            <a:off x="528033" y="5855640"/>
            <a:ext cx="5708380" cy="1510931"/>
          </a:xfrm>
          <a:prstGeom prst="rect">
            <a:avLst/>
          </a:prstGeom>
          <a:noFill/>
        </p:spPr>
        <p:txBody>
          <a:bodyPr wrap="square" numCol="2">
            <a:noAutofit/>
          </a:bodyPr>
          <a:lstStyle/>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Working practices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Patient safety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Health and safety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Fire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Theft</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Emergency situations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Loss of information or data or data security breaches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Violence/aggression from service user or their family against any bank worker and vice versa</a:t>
            </a:r>
          </a:p>
        </p:txBody>
      </p:sp>
    </p:spTree>
    <p:extLst>
      <p:ext uri="{BB962C8B-B14F-4D97-AF65-F5344CB8AC3E}">
        <p14:creationId xmlns:p14="http://schemas.microsoft.com/office/powerpoint/2010/main" val="41620357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3" name="TextBox 2">
            <a:extLst>
              <a:ext uri="{FF2B5EF4-FFF2-40B4-BE49-F238E27FC236}">
                <a16:creationId xmlns:a16="http://schemas.microsoft.com/office/drawing/2014/main" id="{080C31E6-A27A-64CF-2E6F-8674F966CFD8}"/>
              </a:ext>
            </a:extLst>
          </p:cNvPr>
          <p:cNvSpPr txBox="1"/>
          <p:nvPr/>
        </p:nvSpPr>
        <p:spPr>
          <a:xfrm>
            <a:off x="528033" y="1467974"/>
            <a:ext cx="5770025" cy="5878047"/>
          </a:xfrm>
          <a:prstGeom prst="rect">
            <a:avLst/>
          </a:prstGeom>
          <a:noFill/>
        </p:spPr>
        <p:txBody>
          <a:bodyPr wrap="square" numCol="1" spcCol="432000">
            <a:noAutofit/>
          </a:bodyPr>
          <a:lstStyle/>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Reporting an incident</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If you are required to report an incident that has occurred, please complete an incident form and telephone your Bank Partners office. The incident will be logged onto Bank Partners’ risk management software and will be investigated by the complaints and incidents team. You may be asked for a statement and/or be required to attend and investigation meeting.</a:t>
            </a:r>
          </a:p>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Protection of vulnerable adults Policy</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Bank Partners is committed to safeguarding vulnerable adults. At all times, the safety of vulnerable adults is paramount. Please ensure you </a:t>
            </a:r>
            <a:r>
              <a:rPr lang="en-US" sz="1400" dirty="0" err="1">
                <a:solidFill>
                  <a:srgbClr val="141826"/>
                </a:solidFill>
                <a:latin typeface="Century Gothic" panose="020B0502020202020204" pitchFamily="34" charset="0"/>
                <a:cs typeface="Calibri" panose="020F0502020204030204" pitchFamily="34" charset="0"/>
              </a:rPr>
              <a:t>familiarise</a:t>
            </a:r>
            <a:r>
              <a:rPr lang="en-US" sz="1400" dirty="0">
                <a:solidFill>
                  <a:srgbClr val="141826"/>
                </a:solidFill>
                <a:latin typeface="Century Gothic" panose="020B0502020202020204" pitchFamily="34" charset="0"/>
                <a:cs typeface="Calibri" panose="020F0502020204030204" pitchFamily="34" charset="0"/>
              </a:rPr>
              <a:t> yourself with the Trust’s safeguarding policies. Any action or </a:t>
            </a:r>
            <a:r>
              <a:rPr lang="en-US" sz="1400" dirty="0" err="1">
                <a:solidFill>
                  <a:srgbClr val="141826"/>
                </a:solidFill>
                <a:latin typeface="Century Gothic" panose="020B0502020202020204" pitchFamily="34" charset="0"/>
                <a:cs typeface="Calibri" panose="020F0502020204030204" pitchFamily="34" charset="0"/>
              </a:rPr>
              <a:t>behaviour</a:t>
            </a:r>
            <a:r>
              <a:rPr lang="en-US" sz="1400" dirty="0">
                <a:solidFill>
                  <a:srgbClr val="141826"/>
                </a:solidFill>
                <a:latin typeface="Century Gothic" panose="020B0502020202020204" pitchFamily="34" charset="0"/>
                <a:cs typeface="Calibri" panose="020F0502020204030204" pitchFamily="34" charset="0"/>
              </a:rPr>
              <a:t> by bank workers which is believed to be a criminal offence will be reported to the police.</a:t>
            </a:r>
          </a:p>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Whistle blowing</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Whistle blowing is the disclosure of confidential information that relates to danger, fraud* or other illegal or unethical conduct connected with work including abuse or neglect of patients.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The disclosure may relate to concerns regarding:</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The location in which you currently work or have worked</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Bank Partners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Fellow Bank Partners bank workers</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A member of the Bank Partners team</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Any other party e.g. a patient or patient’s relative</a:t>
            </a:r>
          </a:p>
        </p:txBody>
      </p:sp>
    </p:spTree>
    <p:extLst>
      <p:ext uri="{BB962C8B-B14F-4D97-AF65-F5344CB8AC3E}">
        <p14:creationId xmlns:p14="http://schemas.microsoft.com/office/powerpoint/2010/main" val="21017098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4" name="TextBox 3">
            <a:extLst>
              <a:ext uri="{FF2B5EF4-FFF2-40B4-BE49-F238E27FC236}">
                <a16:creationId xmlns:a16="http://schemas.microsoft.com/office/drawing/2014/main" id="{37EEF069-9F16-CB81-EF36-216281A2AE7F}"/>
              </a:ext>
            </a:extLst>
          </p:cNvPr>
          <p:cNvSpPr txBox="1"/>
          <p:nvPr/>
        </p:nvSpPr>
        <p:spPr>
          <a:xfrm>
            <a:off x="559942" y="1467973"/>
            <a:ext cx="5738116" cy="7347253"/>
          </a:xfrm>
          <a:prstGeom prst="rect">
            <a:avLst/>
          </a:prstGeom>
          <a:noFill/>
        </p:spPr>
        <p:txBody>
          <a:bodyPr wrap="square" numCol="1" spcCol="432000">
            <a:noAutofit/>
          </a:bodyPr>
          <a:lstStyle/>
          <a:p>
            <a:pPr>
              <a:spcAft>
                <a:spcPts val="601"/>
              </a:spcAft>
              <a:buClr>
                <a:srgbClr val="156082"/>
              </a:buClr>
            </a:pPr>
            <a:r>
              <a:rPr lang="en-US" sz="1400" dirty="0">
                <a:latin typeface="Century Gothic" panose="020B0502020202020204" pitchFamily="34" charset="0"/>
                <a:cs typeface="Calibri" panose="020F0502020204030204" pitchFamily="34" charset="0"/>
              </a:rPr>
              <a:t>*Common types of fraud within the NHS include professionals claiming money for shifts not worked (commonly known as ‘timesheet fraud’), patients falsely claiming exemption from optical, dental, or pharmaceutical charges (‘patient fraud’) and staff working in unauthorised jobs while on sick leave. Please visit </a:t>
            </a:r>
            <a:r>
              <a:rPr lang="en-US" sz="1400" dirty="0">
                <a:latin typeface="Century Gothic" panose="020B0502020202020204" pitchFamily="34" charset="0"/>
                <a:cs typeface="Calibri" panose="020F0502020204030204" pitchFamily="34" charset="0"/>
                <a:hlinkClick r:id="rId3"/>
              </a:rPr>
              <a:t>https://</a:t>
            </a:r>
            <a:r>
              <a:rPr lang="en-US" sz="1400" dirty="0" err="1">
                <a:latin typeface="Century Gothic" panose="020B0502020202020204" pitchFamily="34" charset="0"/>
                <a:cs typeface="Calibri" panose="020F0502020204030204" pitchFamily="34" charset="0"/>
                <a:hlinkClick r:id="rId3"/>
              </a:rPr>
              <a:t>www.gov.uk</a:t>
            </a:r>
            <a:r>
              <a:rPr lang="en-US" sz="1400" dirty="0">
                <a:latin typeface="Century Gothic" panose="020B0502020202020204" pitchFamily="34" charset="0"/>
                <a:cs typeface="Calibri" panose="020F0502020204030204" pitchFamily="34" charset="0"/>
                <a:hlinkClick r:id="rId3"/>
              </a:rPr>
              <a:t>/government/</a:t>
            </a:r>
            <a:r>
              <a:rPr lang="en-US" sz="1400" dirty="0" err="1">
                <a:latin typeface="Century Gothic" panose="020B0502020202020204" pitchFamily="34" charset="0"/>
                <a:cs typeface="Calibri" panose="020F0502020204030204" pitchFamily="34" charset="0"/>
                <a:hlinkClick r:id="rId3"/>
              </a:rPr>
              <a:t>organisations</a:t>
            </a:r>
            <a:r>
              <a:rPr lang="en-US" sz="1400" dirty="0">
                <a:latin typeface="Century Gothic" panose="020B0502020202020204" pitchFamily="34" charset="0"/>
                <a:cs typeface="Calibri" panose="020F0502020204030204" pitchFamily="34" charset="0"/>
                <a:hlinkClick r:id="rId3"/>
              </a:rPr>
              <a:t>/</a:t>
            </a:r>
            <a:r>
              <a:rPr lang="en-US" sz="1400" dirty="0" err="1">
                <a:latin typeface="Century Gothic" panose="020B0502020202020204" pitchFamily="34" charset="0"/>
                <a:cs typeface="Calibri" panose="020F0502020204030204" pitchFamily="34" charset="0"/>
                <a:hlinkClick r:id="rId3"/>
              </a:rPr>
              <a:t>nhs</a:t>
            </a:r>
            <a:r>
              <a:rPr lang="en-US" sz="1400" dirty="0">
                <a:latin typeface="Century Gothic" panose="020B0502020202020204" pitchFamily="34" charset="0"/>
                <a:cs typeface="Calibri" panose="020F0502020204030204" pitchFamily="34" charset="0"/>
                <a:hlinkClick r:id="rId3"/>
              </a:rPr>
              <a:t>-counter-fraud-authority</a:t>
            </a:r>
            <a:r>
              <a:rPr lang="en-US" sz="1400" dirty="0">
                <a:latin typeface="Century Gothic" panose="020B0502020202020204" pitchFamily="34" charset="0"/>
                <a:cs typeface="Calibri" panose="020F0502020204030204" pitchFamily="34" charset="0"/>
              </a:rPr>
              <a:t> for more information.</a:t>
            </a:r>
          </a:p>
          <a:p>
            <a:pPr>
              <a:spcAft>
                <a:spcPts val="601"/>
              </a:spcAft>
              <a:buClr>
                <a:srgbClr val="156082"/>
              </a:buClr>
            </a:pPr>
            <a:r>
              <a:rPr lang="en-US" sz="1400" dirty="0">
                <a:latin typeface="Century Gothic" panose="020B0502020202020204" pitchFamily="34" charset="0"/>
                <a:cs typeface="Calibri" panose="020F0502020204030204" pitchFamily="34" charset="0"/>
              </a:rPr>
              <a:t>Under the Public Interest Disclosure Act 1998, bank workers who speak out, in good faith, against corruption and malpractice at work have statutory protection against </a:t>
            </a:r>
            <a:r>
              <a:rPr lang="en-US" sz="1400" dirty="0" err="1">
                <a:latin typeface="Century Gothic" panose="020B0502020202020204" pitchFamily="34" charset="0"/>
                <a:cs typeface="Calibri" panose="020F0502020204030204" pitchFamily="34" charset="0"/>
              </a:rPr>
              <a:t>victimisation</a:t>
            </a:r>
            <a:r>
              <a:rPr lang="en-US" sz="1400" dirty="0">
                <a:latin typeface="Century Gothic" panose="020B0502020202020204" pitchFamily="34" charset="0"/>
                <a:cs typeface="Calibri" panose="020F0502020204030204" pitchFamily="34" charset="0"/>
              </a:rPr>
              <a:t> and dismissal.</a:t>
            </a:r>
          </a:p>
          <a:p>
            <a:pPr>
              <a:spcAft>
                <a:spcPts val="601"/>
              </a:spcAft>
              <a:buClr>
                <a:srgbClr val="156082"/>
              </a:buClr>
            </a:pPr>
            <a:r>
              <a:rPr lang="en-US" sz="1400" dirty="0">
                <a:latin typeface="Century Gothic" panose="020B0502020202020204" pitchFamily="34" charset="0"/>
                <a:cs typeface="Calibri" panose="020F0502020204030204" pitchFamily="34" charset="0"/>
              </a:rPr>
              <a:t>Bank Partners encourages an open culture, which </a:t>
            </a:r>
            <a:r>
              <a:rPr lang="en-US" sz="1400" dirty="0" err="1">
                <a:latin typeface="Century Gothic" panose="020B0502020202020204" pitchFamily="34" charset="0"/>
                <a:cs typeface="Calibri" panose="020F0502020204030204" pitchFamily="34" charset="0"/>
              </a:rPr>
              <a:t>recognises</a:t>
            </a:r>
            <a:r>
              <a:rPr lang="en-US" sz="1400" dirty="0">
                <a:latin typeface="Century Gothic" panose="020B0502020202020204" pitchFamily="34" charset="0"/>
                <a:cs typeface="Calibri" panose="020F0502020204030204" pitchFamily="34" charset="0"/>
              </a:rPr>
              <a:t> the potential of our bank workers to make a valuable contribution to protecting public interest. If you would like to see a full version of the Bank Partners Whistle Blowing Policy, please ask Bank Partners.</a:t>
            </a:r>
          </a:p>
          <a:p>
            <a:pPr marL="285742" indent="-285742">
              <a:buClr>
                <a:srgbClr val="0999E9"/>
              </a:buClr>
              <a:buFont typeface="Arial" panose="020B0604020202020204" pitchFamily="34" charset="0"/>
              <a:buChar char="•"/>
            </a:pPr>
            <a:r>
              <a:rPr lang="en-GB" sz="1400" dirty="0">
                <a:latin typeface="Century Gothic" panose="020B0502020202020204" pitchFamily="34" charset="0"/>
                <a:cs typeface="Calibri" panose="020F0502020204030204" pitchFamily="34" charset="0"/>
              </a:rPr>
              <a:t>To provide avenues for bank workers to raise concerns</a:t>
            </a:r>
          </a:p>
          <a:p>
            <a:pPr marL="285742" indent="-285742">
              <a:buClr>
                <a:srgbClr val="0999E9"/>
              </a:buClr>
              <a:buFont typeface="Arial" panose="020B0604020202020204" pitchFamily="34" charset="0"/>
              <a:buChar char="•"/>
            </a:pPr>
            <a:r>
              <a:rPr lang="en-GB" sz="1400" dirty="0">
                <a:latin typeface="Century Gothic" panose="020B0502020202020204" pitchFamily="34" charset="0"/>
                <a:cs typeface="Calibri" panose="020F0502020204030204" pitchFamily="34" charset="0"/>
              </a:rPr>
              <a:t>To receive feedback on any action taken.</a:t>
            </a:r>
          </a:p>
          <a:p>
            <a:pPr marL="285742" indent="-285742">
              <a:buClr>
                <a:srgbClr val="0999E9"/>
              </a:buClr>
              <a:buFont typeface="Arial" panose="020B0604020202020204" pitchFamily="34" charset="0"/>
              <a:buChar char="•"/>
            </a:pPr>
            <a:r>
              <a:rPr lang="en-GB" sz="1400" dirty="0">
                <a:latin typeface="Century Gothic" panose="020B0502020202020204" pitchFamily="34" charset="0"/>
                <a:cs typeface="Calibri" panose="020F0502020204030204" pitchFamily="34" charset="0"/>
              </a:rPr>
              <a:t>To inform bank workers how to take matters further if they are dissatisfied with the response to such action</a:t>
            </a:r>
          </a:p>
          <a:p>
            <a:pPr marL="285742" indent="-285742">
              <a:spcAft>
                <a:spcPts val="601"/>
              </a:spcAft>
              <a:buClr>
                <a:srgbClr val="0999E9"/>
              </a:buClr>
              <a:buFont typeface="Arial" panose="020B0604020202020204" pitchFamily="34" charset="0"/>
              <a:buChar char="•"/>
            </a:pPr>
            <a:r>
              <a:rPr lang="en-GB" sz="1400" dirty="0">
                <a:latin typeface="Century Gothic" panose="020B0502020202020204" pitchFamily="34" charset="0"/>
                <a:cs typeface="Calibri" panose="020F0502020204030204" pitchFamily="34" charset="0"/>
              </a:rPr>
              <a:t>To reassure bank workers that they will be protected from reprisals or victimisation for whistle blowing in good faith</a:t>
            </a:r>
          </a:p>
          <a:p>
            <a:pPr lvl="0">
              <a:spcAft>
                <a:spcPts val="600"/>
              </a:spcAft>
              <a:buClr>
                <a:srgbClr val="156082"/>
              </a:buClr>
            </a:pPr>
            <a:r>
              <a:rPr lang="en-GB" sz="1400" dirty="0">
                <a:latin typeface="Century Gothic" panose="020B0502020202020204" pitchFamily="34" charset="0"/>
                <a:cs typeface="Calibri" panose="020F0502020204030204" pitchFamily="34" charset="0"/>
              </a:rPr>
              <a:t>What to do if you suspect or have evidence of some form of danger, fraud illegal or unethical conduct including the abuse or neglect of patients or service users at your workplace:</a:t>
            </a:r>
          </a:p>
          <a:p>
            <a:pPr marL="285742" indent="-285742">
              <a:buClr>
                <a:srgbClr val="0999E9"/>
              </a:buClr>
              <a:buFont typeface="Arial" panose="020B0604020202020204" pitchFamily="34" charset="0"/>
              <a:buChar char="•"/>
            </a:pPr>
            <a:r>
              <a:rPr lang="en-US" sz="1400" dirty="0">
                <a:latin typeface="Century Gothic" panose="020B0502020202020204" pitchFamily="34" charset="0"/>
                <a:cs typeface="Calibri" panose="020F0502020204030204" pitchFamily="34" charset="0"/>
              </a:rPr>
              <a:t>In the first instance you should contact Bank Partners at your local office. If for some reason you do not wish to report your concerns to the on-site team, you may approach the Bank Partners quality assurance director at Head Office.</a:t>
            </a:r>
          </a:p>
          <a:p>
            <a:pPr marL="285742" indent="-285742">
              <a:spcAft>
                <a:spcPts val="601"/>
              </a:spcAft>
              <a:buClr>
                <a:srgbClr val="0999E9"/>
              </a:buClr>
              <a:buFont typeface="Arial" panose="020B0604020202020204" pitchFamily="34" charset="0"/>
              <a:buChar char="•"/>
            </a:pPr>
            <a:r>
              <a:rPr lang="en-US" sz="1400" dirty="0">
                <a:latin typeface="Century Gothic" panose="020B0502020202020204" pitchFamily="34" charset="0"/>
                <a:cs typeface="Calibri" panose="020F0502020204030204" pitchFamily="34" charset="0"/>
              </a:rPr>
              <a:t>The quality assurance director will arrange for a mutually agreed manager to meet with you in order to put together a statement detailing your concerns</a:t>
            </a:r>
          </a:p>
          <a:p>
            <a:pPr marL="285742" indent="-285742">
              <a:spcAft>
                <a:spcPts val="601"/>
              </a:spcAft>
              <a:buClr>
                <a:srgbClr val="156082"/>
              </a:buClr>
              <a:buFont typeface="Arial" panose="020B0604020202020204" pitchFamily="34" charset="0"/>
              <a:buChar char="•"/>
            </a:pPr>
            <a:endParaRPr lang="en-US" sz="1400" dirty="0">
              <a:latin typeface="Century Gothic" panose="020B0502020202020204" pitchFamily="34" charset="0"/>
              <a:cs typeface="Calibri" panose="020F0502020204030204" pitchFamily="34" charset="0"/>
            </a:endParaRPr>
          </a:p>
          <a:p>
            <a:pPr marL="285742" indent="-285742">
              <a:spcAft>
                <a:spcPts val="601"/>
              </a:spcAft>
              <a:buClr>
                <a:srgbClr val="156082"/>
              </a:buClr>
              <a:buFont typeface="Arial" panose="020B0604020202020204" pitchFamily="34" charset="0"/>
              <a:buChar char="•"/>
            </a:pPr>
            <a:endParaRPr lang="en-US" sz="1400" dirty="0">
              <a:latin typeface="Century Gothic" panose="020B0502020202020204" pitchFamily="34" charset="0"/>
              <a:cs typeface="Calibri" panose="020F0502020204030204" pitchFamily="34" charset="0"/>
            </a:endParaRPr>
          </a:p>
          <a:p>
            <a:pPr>
              <a:spcAft>
                <a:spcPts val="601"/>
              </a:spcAft>
              <a:buClr>
                <a:srgbClr val="156082"/>
              </a:buClr>
            </a:pPr>
            <a:endParaRPr lang="en-US" sz="1400" dirty="0">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3345509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2" name="TextBox 1">
            <a:extLst>
              <a:ext uri="{FF2B5EF4-FFF2-40B4-BE49-F238E27FC236}">
                <a16:creationId xmlns:a16="http://schemas.microsoft.com/office/drawing/2014/main" id="{730FE8D9-339F-3D03-F1C7-1634B2B52C09}"/>
              </a:ext>
            </a:extLst>
          </p:cNvPr>
          <p:cNvSpPr txBox="1"/>
          <p:nvPr/>
        </p:nvSpPr>
        <p:spPr>
          <a:xfrm>
            <a:off x="528033" y="1435919"/>
            <a:ext cx="5739203" cy="3968288"/>
          </a:xfrm>
          <a:prstGeom prst="rect">
            <a:avLst/>
          </a:prstGeom>
          <a:noFill/>
        </p:spPr>
        <p:txBody>
          <a:bodyPr wrap="square" numCol="1" spcCol="432000">
            <a:noAutofit/>
          </a:bodyPr>
          <a:lstStyle/>
          <a:p>
            <a:pPr marL="285742" indent="-285742">
              <a:buClr>
                <a:srgbClr val="0999E9"/>
              </a:buClr>
              <a:buFont typeface="Arial" panose="020B0604020202020204" pitchFamily="34" charset="0"/>
              <a:buChar char="•"/>
            </a:pPr>
            <a:r>
              <a:rPr lang="en-GB" sz="1400" dirty="0">
                <a:latin typeface="Century Gothic" panose="020B0502020202020204" pitchFamily="34" charset="0"/>
                <a:cs typeface="Calibri" panose="020F0502020204030204" pitchFamily="34" charset="0"/>
              </a:rPr>
              <a:t>A summary report of your concerns and your statement will be forwarded to the quality assurance director who will decide what action is appropriate e.g. carrying out an internal investigation (where the concerns relate to Bank Partners) or passing on the concerns to the appropriate external organisation e.g. the Care Quality Commission or social services</a:t>
            </a:r>
          </a:p>
          <a:p>
            <a:pPr marL="285742" indent="-285742">
              <a:buClr>
                <a:srgbClr val="0999E9"/>
              </a:buClr>
              <a:buFont typeface="Arial" panose="020B0604020202020204" pitchFamily="34" charset="0"/>
              <a:buChar char="•"/>
            </a:pPr>
            <a:r>
              <a:rPr lang="en-GB" sz="1400" dirty="0">
                <a:latin typeface="Century Gothic" panose="020B0502020202020204" pitchFamily="34" charset="0"/>
                <a:cs typeface="Calibri" panose="020F0502020204030204" pitchFamily="34" charset="0"/>
              </a:rPr>
              <a:t>The quality assurance director/appointed investigator will liaise directly with the organisation and will keep you informed of any investigation or action that is taken</a:t>
            </a:r>
          </a:p>
          <a:p>
            <a:pPr marL="285742" indent="-285742">
              <a:buClr>
                <a:srgbClr val="0999E9"/>
              </a:buClr>
              <a:buFont typeface="Arial" panose="020B0604020202020204" pitchFamily="34" charset="0"/>
              <a:buChar char="•"/>
            </a:pPr>
            <a:r>
              <a:rPr lang="en-GB" sz="1400" dirty="0">
                <a:latin typeface="Century Gothic" panose="020B0502020202020204" pitchFamily="34" charset="0"/>
                <a:cs typeface="Calibri" panose="020F0502020204030204" pitchFamily="34" charset="0"/>
              </a:rPr>
              <a:t>If, following an investigation, it is concluded that there is no case to answer and that the allegation is unfounded, Bank Partners will ensure that you are protected provided the disclosure was made in good faith</a:t>
            </a:r>
          </a:p>
          <a:p>
            <a:pPr marL="285742" indent="-285742">
              <a:buClr>
                <a:srgbClr val="0999E9"/>
              </a:buClr>
              <a:buFont typeface="Arial" panose="020B0604020202020204" pitchFamily="34" charset="0"/>
              <a:buChar char="•"/>
            </a:pPr>
            <a:r>
              <a:rPr lang="en-GB" sz="1400" dirty="0">
                <a:latin typeface="Century Gothic" panose="020B0502020202020204" pitchFamily="34" charset="0"/>
                <a:cs typeface="Calibri" panose="020F0502020204030204" pitchFamily="34" charset="0"/>
              </a:rPr>
              <a:t>If you are not satisfied with the outcome of the investigation, you have a right to make an external disclosure to a prescribed person, such as the Care Quality Commission</a:t>
            </a:r>
          </a:p>
          <a:p>
            <a:pPr marL="285742" indent="-285742">
              <a:buClr>
                <a:srgbClr val="156082"/>
              </a:buClr>
              <a:buFont typeface="Arial" panose="020B0604020202020204" pitchFamily="34" charset="0"/>
              <a:buChar char="•"/>
            </a:pPr>
            <a:endParaRPr lang="en-GB" sz="1400" dirty="0">
              <a:latin typeface="Century Gothic" panose="020B0502020202020204" pitchFamily="34" charset="0"/>
              <a:cs typeface="Calibri" panose="020F0502020204030204" pitchFamily="34" charset="0"/>
            </a:endParaRPr>
          </a:p>
          <a:p>
            <a:pPr marL="285742" indent="-285742">
              <a:spcAft>
                <a:spcPts val="601"/>
              </a:spcAft>
              <a:buClr>
                <a:srgbClr val="156082"/>
              </a:buClr>
              <a:buFont typeface="Arial" panose="020B0604020202020204" pitchFamily="34" charset="0"/>
              <a:buChar char="•"/>
            </a:pPr>
            <a:endParaRPr lang="en-US" sz="1400" dirty="0">
              <a:latin typeface="Century Gothic" panose="020B0502020202020204" pitchFamily="34" charset="0"/>
              <a:cs typeface="Calibri" panose="020F0502020204030204" pitchFamily="34" charset="0"/>
            </a:endParaRPr>
          </a:p>
          <a:p>
            <a:pPr marL="285742" indent="-285742">
              <a:spcAft>
                <a:spcPts val="601"/>
              </a:spcAft>
              <a:buClr>
                <a:srgbClr val="156082"/>
              </a:buClr>
              <a:buFont typeface="Arial" panose="020B0604020202020204" pitchFamily="34" charset="0"/>
              <a:buChar char="•"/>
            </a:pPr>
            <a:endParaRPr lang="en-US" sz="1400" dirty="0">
              <a:latin typeface="Century Gothic" panose="020B0502020202020204" pitchFamily="34" charset="0"/>
              <a:cs typeface="Calibri" panose="020F0502020204030204" pitchFamily="34" charset="0"/>
            </a:endParaRPr>
          </a:p>
          <a:p>
            <a:pPr>
              <a:spcAft>
                <a:spcPts val="601"/>
              </a:spcAft>
              <a:buClr>
                <a:srgbClr val="156082"/>
              </a:buClr>
            </a:pPr>
            <a:endParaRPr lang="en-US" sz="1400" dirty="0">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29127135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4" name="TextBox 3">
            <a:extLst>
              <a:ext uri="{FF2B5EF4-FFF2-40B4-BE49-F238E27FC236}">
                <a16:creationId xmlns:a16="http://schemas.microsoft.com/office/drawing/2014/main" id="{6356E0C5-B78A-714F-F9E7-42877B817325}"/>
              </a:ext>
            </a:extLst>
          </p:cNvPr>
          <p:cNvSpPr txBox="1"/>
          <p:nvPr/>
        </p:nvSpPr>
        <p:spPr>
          <a:xfrm>
            <a:off x="528034" y="1435919"/>
            <a:ext cx="5184397" cy="1646328"/>
          </a:xfrm>
          <a:prstGeom prst="rect">
            <a:avLst/>
          </a:prstGeom>
          <a:noFill/>
        </p:spPr>
        <p:txBody>
          <a:bodyPr wrap="square" numCol="1" spcCol="432000">
            <a:noAutofit/>
          </a:bodyPr>
          <a:lstStyle/>
          <a:p>
            <a:pPr lvl="0">
              <a:buClr>
                <a:srgbClr val="156082"/>
              </a:buClr>
            </a:pPr>
            <a:r>
              <a:rPr lang="en-GB" sz="1400" b="1" dirty="0">
                <a:solidFill>
                  <a:srgbClr val="141826"/>
                </a:solidFill>
                <a:latin typeface="Century Gothic" panose="020B0502020202020204" pitchFamily="34" charset="0"/>
                <a:cs typeface="Calibri" panose="020F0502020204030204" pitchFamily="34" charset="0"/>
              </a:rPr>
              <a:t>Guidelines on reporting notifiable diseases:</a:t>
            </a:r>
          </a:p>
          <a:p>
            <a:pPr>
              <a:spcAft>
                <a:spcPts val="601"/>
              </a:spcAft>
              <a:buClr>
                <a:srgbClr val="156082"/>
              </a:buClr>
            </a:pPr>
            <a:r>
              <a:rPr lang="en-GB" sz="1400" dirty="0">
                <a:solidFill>
                  <a:srgbClr val="141826"/>
                </a:solidFill>
                <a:latin typeface="Century Gothic" panose="020B0502020202020204" pitchFamily="34" charset="0"/>
                <a:cs typeface="Calibri" panose="020F0502020204030204" pitchFamily="34" charset="0"/>
              </a:rPr>
              <a:t>If you have a notifiable disease, you must report this to Bank Partners. You must not carry out duties for Bank Partners during the period you have a notifiable disease as you will be putting others at risk.</a:t>
            </a:r>
          </a:p>
          <a:p>
            <a:pPr lvl="0">
              <a:buClr>
                <a:srgbClr val="156082"/>
              </a:buClr>
            </a:pPr>
            <a:r>
              <a:rPr lang="en-GB" sz="1400" dirty="0">
                <a:solidFill>
                  <a:srgbClr val="141826"/>
                </a:solidFill>
                <a:latin typeface="Century Gothic" panose="020B0502020202020204" pitchFamily="34" charset="0"/>
                <a:cs typeface="Calibri" panose="020F0502020204030204" pitchFamily="34" charset="0"/>
              </a:rPr>
              <a:t>You may be required to stop working if you have or have had contact with a person with a notifiable disease. These include:</a:t>
            </a:r>
          </a:p>
          <a:p>
            <a:pPr marL="285742" indent="-285742">
              <a:buClr>
                <a:srgbClr val="156082"/>
              </a:buClr>
              <a:buFont typeface="Arial" panose="020B0604020202020204" pitchFamily="34" charset="0"/>
              <a:buChar char="•"/>
            </a:pPr>
            <a:endParaRPr lang="en-GB" sz="1400" dirty="0">
              <a:solidFill>
                <a:srgbClr val="141826"/>
              </a:solidFill>
              <a:latin typeface="Century Gothic" panose="020B050202020202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1BC559CC-FEC0-BAAB-5416-A10EDC61AA1C}"/>
              </a:ext>
            </a:extLst>
          </p:cNvPr>
          <p:cNvSpPr txBox="1"/>
          <p:nvPr/>
        </p:nvSpPr>
        <p:spPr>
          <a:xfrm>
            <a:off x="528033" y="3403058"/>
            <a:ext cx="5770025" cy="4025158"/>
          </a:xfrm>
          <a:prstGeom prst="rect">
            <a:avLst/>
          </a:prstGeom>
          <a:noFill/>
        </p:spPr>
        <p:txBody>
          <a:bodyPr wrap="square" numCol="2" spcCol="432000">
            <a:noAutofit/>
          </a:bodyPr>
          <a:lstStyle/>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Acute encephalitis</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Acute poliomyelitis</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Anthrax</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Cholera</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COVID-19</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Diphtheria</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Dysentery</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Leptospirosis</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Haemophilus influenza</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Malaria</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Meningitis </a:t>
            </a:r>
            <a:br>
              <a:rPr lang="en-GB" sz="1400" dirty="0">
                <a:solidFill>
                  <a:srgbClr val="141826"/>
                </a:solidFill>
                <a:latin typeface="Century Gothic" panose="020B0502020202020204" pitchFamily="34" charset="0"/>
                <a:cs typeface="Calibri" panose="020F0502020204030204" pitchFamily="34" charset="0"/>
              </a:rPr>
            </a:br>
            <a:r>
              <a:rPr lang="en-GB" sz="1400" dirty="0">
                <a:solidFill>
                  <a:srgbClr val="141826"/>
                </a:solidFill>
                <a:latin typeface="Century Gothic" panose="020B0502020202020204" pitchFamily="34" charset="0"/>
                <a:cs typeface="Calibri" panose="020F0502020204030204" pitchFamily="34" charset="0"/>
              </a:rPr>
              <a:t>(meningococcal, pneumococcal)</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Meningococcal septicaemia</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Mumps</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Ophthalmia neonatorum</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Paratyphoid fever</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Plague</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Rabies</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Relapsing fever</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Rubella</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Salmonella</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Scarlet fever</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Smallpox</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Tetanus</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Tuberculosis</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Typhoid fever</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Typhus fever</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Viral haemorrhagic fever</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Viral hepatitis (A, B and C)</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Whooping cough</a:t>
            </a:r>
          </a:p>
          <a:p>
            <a:pPr marL="285742" indent="-285742">
              <a:buClr>
                <a:srgbClr val="0999E9"/>
              </a:buClr>
              <a:buFont typeface="Arial" panose="020B0604020202020204" pitchFamily="34" charset="0"/>
              <a:buChar char="•"/>
            </a:pPr>
            <a:r>
              <a:rPr lang="en-GB" sz="1400" dirty="0">
                <a:solidFill>
                  <a:srgbClr val="141826"/>
                </a:solidFill>
                <a:latin typeface="Century Gothic" panose="020B0502020202020204" pitchFamily="34" charset="0"/>
                <a:cs typeface="Calibri" panose="020F0502020204030204" pitchFamily="34" charset="0"/>
              </a:rPr>
              <a:t>Yellow fever</a:t>
            </a:r>
          </a:p>
          <a:p>
            <a:pPr lvl="0">
              <a:buClr>
                <a:srgbClr val="0999E9"/>
              </a:buClr>
            </a:pPr>
            <a:endParaRPr lang="en-GB" sz="1400" dirty="0">
              <a:solidFill>
                <a:srgbClr val="141826"/>
              </a:solidFill>
              <a:latin typeface="Century Gothic" panose="020B0502020202020204" pitchFamily="34" charset="0"/>
              <a:cs typeface="Calibri" panose="020F0502020204030204" pitchFamily="34" charset="0"/>
            </a:endParaRPr>
          </a:p>
          <a:p>
            <a:pPr lvl="0">
              <a:buClr>
                <a:srgbClr val="0999E9"/>
              </a:buClr>
            </a:pPr>
            <a:endParaRPr lang="en-GB" sz="1400" dirty="0">
              <a:solidFill>
                <a:srgbClr val="141826"/>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3166909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3" name="TextBox 2">
            <a:extLst>
              <a:ext uri="{FF2B5EF4-FFF2-40B4-BE49-F238E27FC236}">
                <a16:creationId xmlns:a16="http://schemas.microsoft.com/office/drawing/2014/main" id="{C8AE482D-3496-9845-6D61-A016ECA5F811}"/>
              </a:ext>
            </a:extLst>
          </p:cNvPr>
          <p:cNvSpPr txBox="1"/>
          <p:nvPr/>
        </p:nvSpPr>
        <p:spPr>
          <a:xfrm>
            <a:off x="559941" y="1435918"/>
            <a:ext cx="5923051" cy="8211515"/>
          </a:xfrm>
          <a:prstGeom prst="rect">
            <a:avLst/>
          </a:prstGeom>
          <a:noFill/>
        </p:spPr>
        <p:txBody>
          <a:bodyPr wrap="square" numCol="1" spcCol="432000">
            <a:noAutofit/>
          </a:bodyPr>
          <a:lstStyle/>
          <a:p>
            <a:pPr>
              <a:spcAft>
                <a:spcPts val="601"/>
              </a:spcAft>
              <a:buClr>
                <a:srgbClr val="156082"/>
              </a:buClr>
            </a:pPr>
            <a:r>
              <a:rPr lang="en-US" sz="1400" b="1" dirty="0">
                <a:solidFill>
                  <a:srgbClr val="141826"/>
                </a:solidFill>
                <a:latin typeface="Century Gothic" panose="020B0502020202020204" pitchFamily="34" charset="0"/>
                <a:cs typeface="Calibri" panose="020F0502020204030204" pitchFamily="34" charset="0"/>
              </a:rPr>
              <a:t>Administration of medication – Nursing Associates, Registered Nurses, Midwives and ODPs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If you are registered with the NMC you should </a:t>
            </a:r>
            <a:r>
              <a:rPr lang="en-US" sz="1400" dirty="0" err="1">
                <a:solidFill>
                  <a:srgbClr val="141826"/>
                </a:solidFill>
                <a:latin typeface="Century Gothic" panose="020B0502020202020204" pitchFamily="34" charset="0"/>
                <a:cs typeface="Calibri" panose="020F0502020204030204" pitchFamily="34" charset="0"/>
              </a:rPr>
              <a:t>familiarise</a:t>
            </a:r>
            <a:r>
              <a:rPr lang="en-US" sz="1400" dirty="0">
                <a:solidFill>
                  <a:srgbClr val="141826"/>
                </a:solidFill>
                <a:latin typeface="Century Gothic" panose="020B0502020202020204" pitchFamily="34" charset="0"/>
                <a:cs typeface="Calibri" panose="020F0502020204030204" pitchFamily="34" charset="0"/>
              </a:rPr>
              <a:t> yourself with and follow the latest version of the Nursing and Midwifery Council Guidelines for safe practice in the management and administration of medicines.</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Midwives should also refer to the NMC Midwives rules and conduct of practice for specific additional information. These are available at </a:t>
            </a:r>
            <a:r>
              <a:rPr lang="en-US" sz="1400" dirty="0" err="1">
                <a:solidFill>
                  <a:srgbClr val="141826"/>
                </a:solidFill>
                <a:latin typeface="Century Gothic" panose="020B0502020202020204" pitchFamily="34" charset="0"/>
                <a:cs typeface="Calibri" panose="020F0502020204030204" pitchFamily="34" charset="0"/>
                <a:hlinkClick r:id="rId3"/>
              </a:rPr>
              <a:t>www.nmc-uk.org</a:t>
            </a:r>
            <a:r>
              <a:rPr lang="en-US" sz="1400" dirty="0">
                <a:solidFill>
                  <a:srgbClr val="141826"/>
                </a:solidFill>
                <a:latin typeface="Century Gothic" panose="020B0502020202020204" pitchFamily="34" charset="0"/>
                <a:cs typeface="Calibri" panose="020F0502020204030204" pitchFamily="34" charset="0"/>
                <a:hlinkClick r:id="rId3"/>
              </a:rPr>
              <a:t> </a:t>
            </a:r>
            <a:r>
              <a:rPr lang="en-US" sz="1400" dirty="0">
                <a:solidFill>
                  <a:srgbClr val="141826"/>
                </a:solidFill>
                <a:latin typeface="Century Gothic" panose="020B0502020202020204" pitchFamily="34" charset="0"/>
                <a:cs typeface="Calibri" panose="020F0502020204030204" pitchFamily="34" charset="0"/>
              </a:rPr>
              <a:t>or ask Bank Partners for a printed copy.</a:t>
            </a: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If you are an ODP you should </a:t>
            </a:r>
            <a:r>
              <a:rPr lang="en-US" sz="1400" dirty="0" err="1">
                <a:solidFill>
                  <a:srgbClr val="141826"/>
                </a:solidFill>
                <a:latin typeface="Century Gothic" panose="020B0502020202020204" pitchFamily="34" charset="0"/>
                <a:cs typeface="Calibri" panose="020F0502020204030204" pitchFamily="34" charset="0"/>
              </a:rPr>
              <a:t>familiarise</a:t>
            </a:r>
            <a:r>
              <a:rPr lang="en-US" sz="1400" dirty="0">
                <a:solidFill>
                  <a:srgbClr val="141826"/>
                </a:solidFill>
                <a:latin typeface="Century Gothic" panose="020B0502020202020204" pitchFamily="34" charset="0"/>
                <a:cs typeface="Calibri" panose="020F0502020204030204" pitchFamily="34" charset="0"/>
              </a:rPr>
              <a:t> yourself with and follow the latest version of the NICE guidelines Controlled Drugs Safe Use &amp; Management </a:t>
            </a:r>
            <a:r>
              <a:rPr lang="en-US" sz="1400" u="sng" dirty="0">
                <a:solidFill>
                  <a:srgbClr val="0F2E24"/>
                </a:solidFill>
                <a:latin typeface="Century Gothic" panose="020B050202020202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https://www.nice.org.uk/guidance/ng46</a:t>
            </a:r>
            <a:endParaRPr lang="en-US" sz="1400" u="sng" dirty="0">
              <a:solidFill>
                <a:srgbClr val="0F2E24"/>
              </a:solidFill>
              <a:latin typeface="Century Gothic" panose="020B0502020202020204" pitchFamily="34" charset="0"/>
              <a:cs typeface="Calibri" panose="020F0502020204030204" pitchFamily="34" charset="0"/>
            </a:endParaRPr>
          </a:p>
          <a:p>
            <a:pPr>
              <a:spcAft>
                <a:spcPts val="601"/>
              </a:spcAft>
              <a:buClr>
                <a:srgbClr val="156082"/>
              </a:buClr>
            </a:pPr>
            <a:r>
              <a:rPr lang="en-US" sz="1400" dirty="0">
                <a:solidFill>
                  <a:srgbClr val="141826"/>
                </a:solidFill>
                <a:latin typeface="Century Gothic" panose="020B0502020202020204" pitchFamily="34" charset="0"/>
                <a:cs typeface="Calibri" panose="020F0502020204030204" pitchFamily="34" charset="0"/>
              </a:rPr>
              <a:t>Medication should only be administered by a Registered Nurse, Midwife, ODP or by an appropriately trained Nursing Associate.</a:t>
            </a:r>
          </a:p>
          <a:p>
            <a:pPr>
              <a:spcAft>
                <a:spcPts val="600"/>
              </a:spcAft>
              <a:buClr>
                <a:srgbClr val="156082"/>
              </a:buClr>
            </a:pPr>
            <a:r>
              <a:rPr lang="en-US" sz="1400" dirty="0">
                <a:solidFill>
                  <a:srgbClr val="141826"/>
                </a:solidFill>
                <a:latin typeface="Century Gothic" panose="020B0502020202020204" pitchFamily="34" charset="0"/>
                <a:cs typeface="Calibri" panose="020F0502020204030204" pitchFamily="34" charset="0"/>
              </a:rPr>
              <a:t>When administering medication, bank workers should:</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Check that the medication is recorded in the care plan, medication chart, or patient record</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Understand the therapeutic use of the medication administration, its normal dose, side effects, precautions, and contra-indications of its use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Be certain of the identity of the patient to whom the medication is being given</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Check that the prescription or the label on the medication is clear and relates to the patient</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Check the expiry date</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Check that the patient is not allergic to the medication</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Keep clear, accurate and signed records of all medication administered, withheld, or refused in the patients care plan, medication chart, or patient record</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Any mistake or error in administering drugs must be reported to your line manager immediately</a:t>
            </a:r>
          </a:p>
          <a:p>
            <a:pPr marL="285742" indent="-285742">
              <a:buClr>
                <a:srgbClr val="0999E9"/>
              </a:buClr>
              <a:buFont typeface="Arial" panose="020B0604020202020204" pitchFamily="34" charset="0"/>
              <a:buChar char="•"/>
            </a:pPr>
            <a:r>
              <a:rPr lang="en-US" sz="1400" dirty="0">
                <a:solidFill>
                  <a:srgbClr val="141826"/>
                </a:solidFill>
                <a:latin typeface="Century Gothic" panose="020B0502020202020204" pitchFamily="34" charset="0"/>
                <a:cs typeface="Calibri" panose="020F0502020204030204" pitchFamily="34" charset="0"/>
              </a:rPr>
              <a:t>Bank workers should never in any circumstances administer medication which has not been prescribed, give medication against the wishes of the patient or alter the timing or dosage of medication.</a:t>
            </a: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a:p>
            <a:pPr>
              <a:spcAft>
                <a:spcPts val="601"/>
              </a:spcAft>
              <a:buClr>
                <a:srgbClr val="156082"/>
              </a:buClr>
            </a:pPr>
            <a:endParaRPr lang="en-US" sz="1400" dirty="0">
              <a:solidFill>
                <a:srgbClr val="141826"/>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16392235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4" name="TextBox 3">
            <a:extLst>
              <a:ext uri="{FF2B5EF4-FFF2-40B4-BE49-F238E27FC236}">
                <a16:creationId xmlns:a16="http://schemas.microsoft.com/office/drawing/2014/main" id="{E59B6C7E-6C66-DBBF-E6FD-D31DC1CB192B}"/>
              </a:ext>
            </a:extLst>
          </p:cNvPr>
          <p:cNvSpPr txBox="1"/>
          <p:nvPr/>
        </p:nvSpPr>
        <p:spPr>
          <a:xfrm>
            <a:off x="528033" y="1435917"/>
            <a:ext cx="5585091" cy="5478590"/>
          </a:xfrm>
          <a:prstGeom prst="rect">
            <a:avLst/>
          </a:prstGeom>
          <a:noFill/>
        </p:spPr>
        <p:txBody>
          <a:bodyPr wrap="square" numCol="1" spcCol="432000">
            <a:noAutofit/>
          </a:bodyPr>
          <a:lstStyle/>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Mistakes should not be covered with correction fluid or scribbled out so as illegible. One line should be scored through the mistake and your initials and date written next to it.</a:t>
            </a: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Please bear in mind that full records are essential should any questions be raised about the care and standards of care delivered.</a:t>
            </a: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Doctors need to ensure they are following the GMC’s good medical practice guidelines for prescribing and administrating.</a:t>
            </a:r>
          </a:p>
          <a:p>
            <a:pPr>
              <a:spcAft>
                <a:spcPts val="601"/>
              </a:spcAft>
              <a:buClr>
                <a:srgbClr val="156082"/>
              </a:buClr>
            </a:pPr>
            <a:r>
              <a:rPr lang="en-US" sz="1400" b="1" dirty="0">
                <a:solidFill>
                  <a:srgbClr val="0F2E24"/>
                </a:solidFill>
                <a:latin typeface="Century Gothic" panose="020B0502020202020204" pitchFamily="34" charset="0"/>
                <a:cs typeface="Calibri" panose="020F0502020204030204" pitchFamily="34" charset="0"/>
              </a:rPr>
              <a:t>Disposal of unwanted medication</a:t>
            </a:r>
            <a:endParaRPr lang="en-US" sz="1400" dirty="0">
              <a:solidFill>
                <a:srgbClr val="0F2E24"/>
              </a:solidFill>
              <a:latin typeface="Century Gothic" panose="020B0502020202020204" pitchFamily="34" charset="0"/>
              <a:cs typeface="Calibri" panose="020F0502020204030204" pitchFamily="34" charset="0"/>
            </a:endParaRP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Please refer to the trust’s policy on the disposal of unwanted or surplus medication.</a:t>
            </a:r>
          </a:p>
          <a:p>
            <a:pPr>
              <a:spcAft>
                <a:spcPts val="601"/>
              </a:spcAft>
              <a:buClr>
                <a:srgbClr val="156082"/>
              </a:buClr>
            </a:pPr>
            <a:r>
              <a:rPr lang="en-US" sz="1400" b="1" dirty="0">
                <a:solidFill>
                  <a:srgbClr val="0F2E24"/>
                </a:solidFill>
                <a:latin typeface="Century Gothic" panose="020B0502020202020204" pitchFamily="34" charset="0"/>
                <a:cs typeface="Calibri" panose="020F0502020204030204" pitchFamily="34" charset="0"/>
              </a:rPr>
              <a:t>Reporting drug errors</a:t>
            </a:r>
            <a:endParaRPr lang="en-US" sz="1400" dirty="0">
              <a:solidFill>
                <a:srgbClr val="0F2E24"/>
              </a:solidFill>
              <a:latin typeface="Century Gothic" panose="020B0502020202020204" pitchFamily="34" charset="0"/>
              <a:cs typeface="Calibri" panose="020F0502020204030204" pitchFamily="34" charset="0"/>
            </a:endParaRP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If you make an error, identify an error or have concerns over a patient’s medication, you must report it immediately to your line manager at your place of work and, where appropriate to the medical practitioner or prescriber.</a:t>
            </a: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If you make a drug error or if you have any concerns regarding any aspect of drug administration, you should also inform Bank Partners.</a:t>
            </a:r>
          </a:p>
          <a:p>
            <a:pPr>
              <a:spcAft>
                <a:spcPts val="601"/>
              </a:spcAft>
              <a:buClr>
                <a:srgbClr val="156082"/>
              </a:buClr>
            </a:pPr>
            <a:r>
              <a:rPr lang="en-US" sz="1400" b="1" dirty="0">
                <a:solidFill>
                  <a:srgbClr val="0F2E24"/>
                </a:solidFill>
                <a:latin typeface="Century Gothic" panose="020B0502020202020204" pitchFamily="34" charset="0"/>
                <a:cs typeface="Calibri" panose="020F0502020204030204" pitchFamily="34" charset="0"/>
              </a:rPr>
              <a:t>Record keeping</a:t>
            </a: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Good records are essential to safe and effective care and should be:</a:t>
            </a:r>
          </a:p>
          <a:p>
            <a:pPr>
              <a:spcAft>
                <a:spcPts val="601"/>
              </a:spcAft>
              <a:buClr>
                <a:srgbClr val="156082"/>
              </a:buClr>
            </a:pPr>
            <a:endParaRPr lang="en-US" sz="1400" dirty="0">
              <a:solidFill>
                <a:srgbClr val="0F2E24"/>
              </a:solidFill>
              <a:latin typeface="Century Gothic" panose="020B050202020202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DFA0837-3629-69EA-56A0-F9CDF20047DD}"/>
              </a:ext>
            </a:extLst>
          </p:cNvPr>
          <p:cNvSpPr txBox="1"/>
          <p:nvPr/>
        </p:nvSpPr>
        <p:spPr>
          <a:xfrm>
            <a:off x="528033" y="6981289"/>
            <a:ext cx="5975509" cy="1397286"/>
          </a:xfrm>
          <a:prstGeom prst="rect">
            <a:avLst/>
          </a:prstGeom>
          <a:noFill/>
        </p:spPr>
        <p:txBody>
          <a:bodyPr wrap="square" numCol="2" spcCol="432000">
            <a:noAutofit/>
          </a:bodyPr>
          <a:lstStyle/>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Clear, legible, and indelible</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Factual and accurate</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Written as soon after the event as possible</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Written in black ink</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Signed, timed, and dated</a:t>
            </a:r>
          </a:p>
          <a:p>
            <a:pPr marL="285742" indent="-285742">
              <a:buClr>
                <a:srgbClr val="0999E9"/>
              </a:buClr>
              <a:buFont typeface="Arial" panose="020B0604020202020204" pitchFamily="34" charset="0"/>
              <a:buChar char="•"/>
            </a:pPr>
            <a:endParaRPr lang="en-US" sz="1400" dirty="0">
              <a:solidFill>
                <a:srgbClr val="0F2E24"/>
              </a:solidFill>
              <a:latin typeface="Century Gothic" panose="020B0502020202020204" pitchFamily="34" charset="0"/>
              <a:cs typeface="Calibri" panose="020F0502020204030204" pitchFamily="34" charset="0"/>
            </a:endParaRPr>
          </a:p>
          <a:p>
            <a:pPr marL="285742" indent="-285742">
              <a:spcAft>
                <a:spcPts val="601"/>
              </a:spcAft>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Mistakes should not be covered with correction fluid or scribbled out so as illegible. One line should be scored through the mistake and your initials and date written next to it.</a:t>
            </a:r>
          </a:p>
        </p:txBody>
      </p:sp>
      <p:sp>
        <p:nvSpPr>
          <p:cNvPr id="6" name="TextBox 5">
            <a:extLst>
              <a:ext uri="{FF2B5EF4-FFF2-40B4-BE49-F238E27FC236}">
                <a16:creationId xmlns:a16="http://schemas.microsoft.com/office/drawing/2014/main" id="{0423EFD3-4F83-534D-2DD8-94C45D176717}"/>
              </a:ext>
            </a:extLst>
          </p:cNvPr>
          <p:cNvSpPr txBox="1"/>
          <p:nvPr/>
        </p:nvSpPr>
        <p:spPr>
          <a:xfrm>
            <a:off x="528032" y="8589195"/>
            <a:ext cx="5492623" cy="770561"/>
          </a:xfrm>
          <a:prstGeom prst="rect">
            <a:avLst/>
          </a:prstGeom>
          <a:noFill/>
        </p:spPr>
        <p:txBody>
          <a:bodyPr wrap="square" numCol="1" spcCol="432000">
            <a:noAutofit/>
          </a:bodyPr>
          <a:lstStyle/>
          <a:p>
            <a:pPr>
              <a:buClr>
                <a:srgbClr val="156082"/>
              </a:buClr>
            </a:pPr>
            <a:r>
              <a:rPr lang="en-US" sz="1400" dirty="0">
                <a:solidFill>
                  <a:srgbClr val="0F2E24"/>
                </a:solidFill>
                <a:latin typeface="Century Gothic" panose="020B0502020202020204" pitchFamily="34" charset="0"/>
                <a:cs typeface="Calibri" panose="020F0502020204030204" pitchFamily="34" charset="0"/>
              </a:rPr>
              <a:t>Records should not include abbreviations, jargon, meaningless phrases, irrelevant speculations, and offensive subjective statements.</a:t>
            </a:r>
          </a:p>
        </p:txBody>
      </p:sp>
    </p:spTree>
    <p:extLst>
      <p:ext uri="{BB962C8B-B14F-4D97-AF65-F5344CB8AC3E}">
        <p14:creationId xmlns:p14="http://schemas.microsoft.com/office/powerpoint/2010/main" val="28186983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3" name="TextBox 2">
            <a:extLst>
              <a:ext uri="{FF2B5EF4-FFF2-40B4-BE49-F238E27FC236}">
                <a16:creationId xmlns:a16="http://schemas.microsoft.com/office/drawing/2014/main" id="{02C55AFF-05CA-23E7-92BD-E26D058CB788}"/>
              </a:ext>
            </a:extLst>
          </p:cNvPr>
          <p:cNvSpPr txBox="1"/>
          <p:nvPr/>
        </p:nvSpPr>
        <p:spPr>
          <a:xfrm>
            <a:off x="528032" y="1369135"/>
            <a:ext cx="5687833" cy="7055674"/>
          </a:xfrm>
          <a:prstGeom prst="rect">
            <a:avLst/>
          </a:prstGeom>
          <a:noFill/>
        </p:spPr>
        <p:txBody>
          <a:bodyPr wrap="square" numCol="1" spcCol="432000">
            <a:noAutofit/>
          </a:bodyPr>
          <a:lstStyle/>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Please bear in mind that full records are essential should any questions be raised about the care and standards of care delivered.</a:t>
            </a: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Most trusts now operate electronic records, as a bank worker you must ensure you have been trained on the relevant system, have a log-in that is personal to you and not shared.</a:t>
            </a: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Please ensure you follow the local trust policy and procedures.</a:t>
            </a: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Nurses and midwives should also refer to the NMC publication ‘Guidelines</a:t>
            </a: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for records and record keeping’ for further guidance available at </a:t>
            </a:r>
            <a:r>
              <a:rPr lang="en-US" sz="1400" dirty="0" err="1">
                <a:solidFill>
                  <a:srgbClr val="0F2E24"/>
                </a:solidFill>
                <a:latin typeface="Century Gothic" panose="020B0502020202020204" pitchFamily="34" charset="0"/>
                <a:cs typeface="Calibri" panose="020F0502020204030204" pitchFamily="34" charset="0"/>
                <a:hlinkClick r:id="rId3"/>
              </a:rPr>
              <a:t>www.nmc-uk.org</a:t>
            </a:r>
            <a:r>
              <a:rPr lang="en-US" sz="1400" dirty="0">
                <a:solidFill>
                  <a:srgbClr val="0F2E24"/>
                </a:solidFill>
                <a:latin typeface="Century Gothic" panose="020B0502020202020204" pitchFamily="34" charset="0"/>
                <a:cs typeface="Calibri" panose="020F0502020204030204" pitchFamily="34" charset="0"/>
                <a:hlinkClick r:id="rId3"/>
              </a:rPr>
              <a:t> </a:t>
            </a:r>
            <a:r>
              <a:rPr lang="en-US" sz="1400" dirty="0">
                <a:solidFill>
                  <a:srgbClr val="0F2E24"/>
                </a:solidFill>
                <a:latin typeface="Century Gothic" panose="020B0502020202020204" pitchFamily="34" charset="0"/>
                <a:cs typeface="Calibri" panose="020F0502020204030204" pitchFamily="34" charset="0"/>
              </a:rPr>
              <a:t>or ask Bank Partners for a printed copy.</a:t>
            </a: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ODPs should also refer to the HCPC statement on record keeping available at </a:t>
            </a:r>
            <a:r>
              <a:rPr lang="en-US" sz="1400" dirty="0" err="1">
                <a:solidFill>
                  <a:srgbClr val="0F2E24"/>
                </a:solidFill>
                <a:latin typeface="Century Gothic" panose="020B0502020202020204" pitchFamily="34" charset="0"/>
                <a:cs typeface="Calibri" panose="020F0502020204030204" pitchFamily="34" charset="0"/>
                <a:hlinkClick r:id="rId4"/>
              </a:rPr>
              <a:t>www.hcpc-uk.org</a:t>
            </a:r>
            <a:r>
              <a:rPr lang="en-US" sz="1400" dirty="0">
                <a:solidFill>
                  <a:srgbClr val="0F2E24"/>
                </a:solidFill>
                <a:latin typeface="Century Gothic" panose="020B0502020202020204" pitchFamily="34" charset="0"/>
                <a:cs typeface="Calibri" panose="020F0502020204030204" pitchFamily="34" charset="0"/>
                <a:hlinkClick r:id="rId4"/>
              </a:rPr>
              <a:t> </a:t>
            </a:r>
            <a:r>
              <a:rPr lang="en-US" sz="1400" dirty="0">
                <a:solidFill>
                  <a:srgbClr val="0F2E24"/>
                </a:solidFill>
                <a:latin typeface="Century Gothic" panose="020B0502020202020204" pitchFamily="34" charset="0"/>
                <a:cs typeface="Calibri" panose="020F0502020204030204" pitchFamily="34" charset="0"/>
              </a:rPr>
              <a:t>or ask Bank Partners for a printed copy.</a:t>
            </a: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Doctors need to ensure they are following the GMC’s good medical practice guidelines for record keeping.</a:t>
            </a:r>
          </a:p>
          <a:p>
            <a:pPr>
              <a:spcAft>
                <a:spcPts val="601"/>
              </a:spcAft>
              <a:buClr>
                <a:srgbClr val="156082"/>
              </a:buClr>
            </a:pPr>
            <a:r>
              <a:rPr lang="en-US" sz="1400" b="1" dirty="0">
                <a:solidFill>
                  <a:srgbClr val="0F2E24"/>
                </a:solidFill>
                <a:latin typeface="Century Gothic" panose="020B0502020202020204" pitchFamily="34" charset="0"/>
                <a:cs typeface="Calibri" panose="020F0502020204030204" pitchFamily="34" charset="0"/>
              </a:rPr>
              <a:t>Capability, performance, and conduct</a:t>
            </a: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In situations where it is alleged that a worker has fallen below the minimum standards of capability, performance, conduct and </a:t>
            </a:r>
            <a:r>
              <a:rPr lang="en-US" sz="1400" dirty="0" err="1">
                <a:solidFill>
                  <a:srgbClr val="0F2E24"/>
                </a:solidFill>
                <a:latin typeface="Century Gothic" panose="020B0502020202020204" pitchFamily="34" charset="0"/>
                <a:cs typeface="Calibri" panose="020F0502020204030204" pitchFamily="34" charset="0"/>
              </a:rPr>
              <a:t>behaviour</a:t>
            </a:r>
            <a:r>
              <a:rPr lang="en-US" sz="1400" dirty="0">
                <a:solidFill>
                  <a:srgbClr val="0F2E24"/>
                </a:solidFill>
                <a:latin typeface="Century Gothic" panose="020B0502020202020204" pitchFamily="34" charset="0"/>
                <a:cs typeface="Calibri" panose="020F0502020204030204" pitchFamily="34" charset="0"/>
              </a:rPr>
              <a:t>, appropriate action will be taken.</a:t>
            </a: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In most cases of minor </a:t>
            </a:r>
            <a:r>
              <a:rPr lang="en-US" sz="1400" dirty="0" err="1">
                <a:solidFill>
                  <a:srgbClr val="0F2E24"/>
                </a:solidFill>
                <a:latin typeface="Century Gothic" panose="020B0502020202020204" pitchFamily="34" charset="0"/>
                <a:cs typeface="Calibri" panose="020F0502020204030204" pitchFamily="34" charset="0"/>
              </a:rPr>
              <a:t>misdemeanours</a:t>
            </a:r>
            <a:r>
              <a:rPr lang="en-US" sz="1400" dirty="0">
                <a:solidFill>
                  <a:srgbClr val="0F2E24"/>
                </a:solidFill>
                <a:latin typeface="Century Gothic" panose="020B0502020202020204" pitchFamily="34" charset="0"/>
                <a:cs typeface="Calibri" panose="020F0502020204030204" pitchFamily="34" charset="0"/>
              </a:rPr>
              <a:t>, or shortcomings, the matter can and should be dealt with informally by the Bank Partners business partner. There will be instances however where informal measures do not change the workers </a:t>
            </a:r>
            <a:r>
              <a:rPr lang="en-US" sz="1400" dirty="0" err="1">
                <a:solidFill>
                  <a:srgbClr val="0F2E24"/>
                </a:solidFill>
                <a:latin typeface="Century Gothic" panose="020B0502020202020204" pitchFamily="34" charset="0"/>
                <a:cs typeface="Calibri" panose="020F0502020204030204" pitchFamily="34" charset="0"/>
              </a:rPr>
              <a:t>behaviour</a:t>
            </a:r>
            <a:r>
              <a:rPr lang="en-US" sz="1400" dirty="0">
                <a:solidFill>
                  <a:srgbClr val="0F2E24"/>
                </a:solidFill>
                <a:latin typeface="Century Gothic" panose="020B0502020202020204" pitchFamily="34" charset="0"/>
                <a:cs typeface="Calibri" panose="020F0502020204030204" pitchFamily="34" charset="0"/>
              </a:rPr>
              <a:t> or improve their performance or a more serious breach of conduct, capability, performance, or </a:t>
            </a:r>
            <a:r>
              <a:rPr lang="en-US" sz="1400" dirty="0" err="1">
                <a:solidFill>
                  <a:srgbClr val="0F2E24"/>
                </a:solidFill>
                <a:latin typeface="Century Gothic" panose="020B0502020202020204" pitchFamily="34" charset="0"/>
                <a:cs typeface="Calibri" panose="020F0502020204030204" pitchFamily="34" charset="0"/>
              </a:rPr>
              <a:t>behaviour</a:t>
            </a:r>
            <a:r>
              <a:rPr lang="en-US" sz="1400" dirty="0">
                <a:solidFill>
                  <a:srgbClr val="0F2E24"/>
                </a:solidFill>
                <a:latin typeface="Century Gothic" panose="020B0502020202020204" pitchFamily="34" charset="0"/>
                <a:cs typeface="Calibri" panose="020F0502020204030204" pitchFamily="34" charset="0"/>
              </a:rPr>
              <a:t> standards may be alleged.</a:t>
            </a: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It is in these circumstances where formal action needs to be taken which could include termination.</a:t>
            </a:r>
          </a:p>
          <a:p>
            <a:pPr>
              <a:spcAft>
                <a:spcPts val="601"/>
              </a:spcAft>
              <a:buClr>
                <a:srgbClr val="156082"/>
              </a:buClr>
            </a:pPr>
            <a:endParaRPr lang="en-US" sz="1400" dirty="0">
              <a:solidFill>
                <a:srgbClr val="0F2E24"/>
              </a:solidFill>
              <a:latin typeface="Century Gothic" panose="020B0502020202020204" pitchFamily="34" charset="0"/>
              <a:cs typeface="Calibri" panose="020F0502020204030204" pitchFamily="34" charset="0"/>
            </a:endParaRPr>
          </a:p>
          <a:p>
            <a:pPr>
              <a:spcAft>
                <a:spcPts val="601"/>
              </a:spcAft>
              <a:buClr>
                <a:srgbClr val="156082"/>
              </a:buClr>
            </a:pPr>
            <a:endParaRPr lang="en-US" sz="1400" dirty="0">
              <a:solidFill>
                <a:srgbClr val="0F2E24"/>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12815604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728736A-8283-4083-2C0A-54C87424F6A2}"/>
              </a:ext>
            </a:extLst>
          </p:cNvPr>
          <p:cNvSpPr>
            <a:spLocks noGrp="1"/>
          </p:cNvSpPr>
          <p:nvPr>
            <p:ph type="title"/>
          </p:nvPr>
        </p:nvSpPr>
        <p:spPr>
          <a:xfrm>
            <a:off x="528033" y="669073"/>
            <a:ext cx="4290547" cy="374116"/>
          </a:xfrm>
        </p:spPr>
        <p:txBody>
          <a:bodyPr lIns="0" tIns="0" rIns="0" bIns="0">
            <a:noAutofit/>
          </a:bodyPr>
          <a:lstStyle/>
          <a:p>
            <a:pPr algn="l"/>
            <a:r>
              <a:rPr lang="en-GB" sz="2400" dirty="0"/>
              <a:t>Our policies and procedures for bank workers</a:t>
            </a:r>
            <a:br>
              <a:rPr lang="en-GB" sz="2400" dirty="0"/>
            </a:br>
            <a:endParaRPr lang="en-GB" sz="2400" dirty="0"/>
          </a:p>
        </p:txBody>
      </p:sp>
      <p:sp>
        <p:nvSpPr>
          <p:cNvPr id="2" name="TextBox 1">
            <a:extLst>
              <a:ext uri="{FF2B5EF4-FFF2-40B4-BE49-F238E27FC236}">
                <a16:creationId xmlns:a16="http://schemas.microsoft.com/office/drawing/2014/main" id="{75403C2F-69BE-9D08-7DAD-63931FC49B8E}"/>
              </a:ext>
            </a:extLst>
          </p:cNvPr>
          <p:cNvSpPr txBox="1"/>
          <p:nvPr/>
        </p:nvSpPr>
        <p:spPr>
          <a:xfrm>
            <a:off x="528032" y="1369134"/>
            <a:ext cx="5615914" cy="7148141"/>
          </a:xfrm>
          <a:prstGeom prst="rect">
            <a:avLst/>
          </a:prstGeom>
          <a:noFill/>
        </p:spPr>
        <p:txBody>
          <a:bodyPr wrap="square" numCol="1" spcCol="432000">
            <a:noAutofit/>
          </a:bodyPr>
          <a:lstStyle/>
          <a:p>
            <a:pPr>
              <a:spcAft>
                <a:spcPts val="601"/>
              </a:spcAft>
              <a:buClr>
                <a:srgbClr val="0999E9"/>
              </a:buClr>
            </a:pPr>
            <a:r>
              <a:rPr lang="en-US" sz="1400" b="1" dirty="0">
                <a:solidFill>
                  <a:srgbClr val="0F2E24"/>
                </a:solidFill>
                <a:latin typeface="Century Gothic" panose="020B0502020202020204" pitchFamily="34" charset="0"/>
                <a:cs typeface="Calibri" panose="020F0502020204030204" pitchFamily="34" charset="0"/>
              </a:rPr>
              <a:t>Our commitment to a harassment free workplace </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We encourage a culture of openness and accountability, where all colleagues feel safe to speak up and are supported in doing so.</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We will maintain a workplace culture where victims of harassment and bullying can raise their grievances without fear of reprisal, knowing their concerns will be taken seriously and not ignored or </a:t>
            </a:r>
            <a:r>
              <a:rPr lang="en-US" sz="1400" dirty="0" err="1">
                <a:solidFill>
                  <a:srgbClr val="0F2E24"/>
                </a:solidFill>
                <a:latin typeface="Century Gothic" panose="020B0502020202020204" pitchFamily="34" charset="0"/>
                <a:cs typeface="Calibri" panose="020F0502020204030204" pitchFamily="34" charset="0"/>
              </a:rPr>
              <a:t>trivialised</a:t>
            </a:r>
            <a:r>
              <a:rPr lang="en-US" sz="1400" dirty="0">
                <a:solidFill>
                  <a:srgbClr val="0F2E24"/>
                </a:solidFill>
                <a:latin typeface="Century Gothic" panose="020B0502020202020204" pitchFamily="34" charset="0"/>
                <a:cs typeface="Calibri" panose="020F0502020204030204" pitchFamily="34" charset="0"/>
              </a:rPr>
              <a:t>. </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Managers/Team leaders will lead by example and communicate </a:t>
            </a:r>
            <a:r>
              <a:rPr lang="en-US" sz="1400" dirty="0" err="1">
                <a:solidFill>
                  <a:srgbClr val="0F2E24"/>
                </a:solidFill>
                <a:latin typeface="Century Gothic" panose="020B0502020202020204" pitchFamily="34" charset="0"/>
                <a:cs typeface="Calibri" panose="020F0502020204030204" pitchFamily="34" charset="0"/>
              </a:rPr>
              <a:t>behaviour</a:t>
            </a:r>
            <a:r>
              <a:rPr lang="en-US" sz="1400" dirty="0">
                <a:solidFill>
                  <a:srgbClr val="0F2E24"/>
                </a:solidFill>
                <a:latin typeface="Century Gothic" panose="020B0502020202020204" pitchFamily="34" charset="0"/>
                <a:cs typeface="Calibri" panose="020F0502020204030204" pitchFamily="34" charset="0"/>
              </a:rPr>
              <a:t> expectations to our workers. </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We ask our workers and colleagues to adhere to policies and procedures, participate in relevant training, and report any incidents or concerns in a timely manner</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We will respond promptly and appropriately to reports of bullying and harassment</a:t>
            </a:r>
          </a:p>
          <a:p>
            <a:pPr marL="285742" indent="-285742">
              <a:spcAft>
                <a:spcPts val="601"/>
              </a:spcAft>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We take seriously complaints of bullying, harassment, </a:t>
            </a:r>
            <a:r>
              <a:rPr lang="en-US" sz="1400" dirty="0" err="1">
                <a:solidFill>
                  <a:srgbClr val="0F2E24"/>
                </a:solidFill>
                <a:latin typeface="Century Gothic" panose="020B0502020202020204" pitchFamily="34" charset="0"/>
                <a:cs typeface="Calibri" panose="020F0502020204030204" pitchFamily="34" charset="0"/>
              </a:rPr>
              <a:t>victimisation</a:t>
            </a:r>
            <a:r>
              <a:rPr lang="en-US" sz="1400" dirty="0">
                <a:solidFill>
                  <a:srgbClr val="0F2E24"/>
                </a:solidFill>
                <a:latin typeface="Century Gothic" panose="020B0502020202020204" pitchFamily="34" charset="0"/>
                <a:cs typeface="Calibri" panose="020F0502020204030204" pitchFamily="34" charset="0"/>
              </a:rPr>
              <a:t> and unlawful discrimination of our employees, associate workers, clients, visitors, the public, and any others in the course of our work activities and will act in accordance with our disciplinary/grievance procedures.</a:t>
            </a:r>
          </a:p>
          <a:p>
            <a:pPr>
              <a:spcAft>
                <a:spcPts val="601"/>
              </a:spcAft>
              <a:buClr>
                <a:srgbClr val="0999E9"/>
              </a:buClr>
            </a:pPr>
            <a:r>
              <a:rPr lang="en-US" sz="1400" b="1" dirty="0">
                <a:solidFill>
                  <a:srgbClr val="0F2E24"/>
                </a:solidFill>
                <a:latin typeface="Century Gothic" panose="020B0502020202020204" pitchFamily="34" charset="0"/>
                <a:cs typeface="Calibri" panose="020F0502020204030204" pitchFamily="34" charset="0"/>
              </a:rPr>
              <a:t>Preventing sexual harassment: </a:t>
            </a:r>
            <a:br>
              <a:rPr lang="en-US" sz="1400" dirty="0">
                <a:solidFill>
                  <a:srgbClr val="0F2E24"/>
                </a:solidFill>
                <a:latin typeface="Century Gothic" panose="020B0502020202020204" pitchFamily="34" charset="0"/>
                <a:cs typeface="Calibri" panose="020F0502020204030204" pitchFamily="34" charset="0"/>
              </a:rPr>
            </a:br>
            <a:r>
              <a:rPr lang="en-US" sz="1400" dirty="0">
                <a:solidFill>
                  <a:srgbClr val="0F2E24"/>
                </a:solidFill>
                <a:latin typeface="Century Gothic" panose="020B0502020202020204" pitchFamily="34" charset="0"/>
                <a:cs typeface="Calibri" panose="020F0502020204030204" pitchFamily="34" charset="0"/>
              </a:rPr>
              <a:t>The Worker Protection (Amendment of Equality Act 2010) Act 2023 came into force on the 26th of October 2024.</a:t>
            </a:r>
          </a:p>
          <a:p>
            <a:pPr marL="285742" indent="-285742">
              <a:spcAft>
                <a:spcPts val="601"/>
              </a:spcAft>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We take seriously complaints of sexual harassment and will act in accordance with our disciplinary/grievance procedures.</a:t>
            </a:r>
          </a:p>
          <a:p>
            <a:pPr marL="285742" indent="-285742">
              <a:spcAft>
                <a:spcPts val="601"/>
              </a:spcAft>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Sexual harassment may amount to a criminal matter, such as in sexual assault allegations. In addition, harassment under the Protection from Harassment Act 1997 – which is not limited to circumstances where harassment relates to a protected characteristic – is a criminal offence.</a:t>
            </a:r>
          </a:p>
        </p:txBody>
      </p:sp>
    </p:spTree>
    <p:extLst>
      <p:ext uri="{BB962C8B-B14F-4D97-AF65-F5344CB8AC3E}">
        <p14:creationId xmlns:p14="http://schemas.microsoft.com/office/powerpoint/2010/main" val="38229506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B88CBB-BBFA-7A22-EF00-B512E81F7694}"/>
              </a:ext>
            </a:extLst>
          </p:cNvPr>
          <p:cNvSpPr txBox="1"/>
          <p:nvPr/>
        </p:nvSpPr>
        <p:spPr>
          <a:xfrm>
            <a:off x="528031" y="1369134"/>
            <a:ext cx="5862495" cy="5119056"/>
          </a:xfrm>
          <a:prstGeom prst="rect">
            <a:avLst/>
          </a:prstGeom>
          <a:noFill/>
        </p:spPr>
        <p:txBody>
          <a:bodyPr wrap="square" numCol="1" spcCol="432000">
            <a:noAutofit/>
          </a:bodyPr>
          <a:lstStyle/>
          <a:p>
            <a:pPr>
              <a:spcAft>
                <a:spcPts val="601"/>
              </a:spcAft>
              <a:buClr>
                <a:srgbClr val="156082"/>
              </a:buClr>
            </a:pPr>
            <a:r>
              <a:rPr lang="en-US" sz="1400" b="1" dirty="0">
                <a:solidFill>
                  <a:srgbClr val="0F2E24"/>
                </a:solidFill>
                <a:latin typeface="Century Gothic" panose="020B0502020202020204" pitchFamily="34" charset="0"/>
                <a:cs typeface="Calibri" panose="020F0502020204030204" pitchFamily="34" charset="0"/>
              </a:rPr>
              <a:t>Needlestick and sharps injuries definitions</a:t>
            </a: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A sharps injury is defined as an injury where a needle or other sharp object contaminated with blood or other body fluid penetrates the skin.</a:t>
            </a: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This also includes human bites and scratches that break the skin. Needlestick injuries occur when healthcare workers jab themselves or a colleague with a needle, or other sharp medical device, which is contaminated with potentially infected blood or bodily fluid.</a:t>
            </a:r>
          </a:p>
          <a:p>
            <a:pPr>
              <a:spcAft>
                <a:spcPts val="601"/>
              </a:spcAft>
              <a:buClr>
                <a:srgbClr val="156082"/>
              </a:buClr>
            </a:pPr>
            <a:r>
              <a:rPr lang="en-US" sz="1400" b="1" dirty="0">
                <a:solidFill>
                  <a:srgbClr val="0F2E24"/>
                </a:solidFill>
                <a:latin typeface="Century Gothic" panose="020B0502020202020204" pitchFamily="34" charset="0"/>
                <a:cs typeface="Calibri" panose="020F0502020204030204" pitchFamily="34" charset="0"/>
              </a:rPr>
              <a:t>Facts</a:t>
            </a: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Needlestick and sharps injuries account for 17% of accidents to the NHS staff second only to moving and handling at 18%. Contaminated needles can transmit more than 20 dangerous blood-borne pathogens. Needlestick and sharps injuries can have devastating effects on the members of staff concerned. Over 40,000 incidents are reported each year and at least as many go unreported. It is therefore very important that you protect yourself and your colleagues as much as possible.</a:t>
            </a:r>
          </a:p>
        </p:txBody>
      </p:sp>
      <p:sp>
        <p:nvSpPr>
          <p:cNvPr id="7" name="Title 1">
            <a:extLst>
              <a:ext uri="{FF2B5EF4-FFF2-40B4-BE49-F238E27FC236}">
                <a16:creationId xmlns:a16="http://schemas.microsoft.com/office/drawing/2014/main" id="{9249C03E-FD2F-21FA-3E97-5178CF7A4D20}"/>
              </a:ext>
            </a:extLst>
          </p:cNvPr>
          <p:cNvSpPr>
            <a:spLocks noGrp="1"/>
          </p:cNvSpPr>
          <p:nvPr>
            <p:ph type="title"/>
          </p:nvPr>
        </p:nvSpPr>
        <p:spPr>
          <a:xfrm>
            <a:off x="528033" y="669073"/>
            <a:ext cx="4290547" cy="374116"/>
          </a:xfrm>
        </p:spPr>
        <p:txBody>
          <a:bodyPr lIns="0" tIns="0" rIns="0" bIns="0">
            <a:noAutofit/>
          </a:bodyPr>
          <a:lstStyle/>
          <a:p>
            <a:pPr algn="l"/>
            <a:r>
              <a:rPr lang="en-GB" sz="2400" dirty="0"/>
              <a:t>Useful information</a:t>
            </a:r>
          </a:p>
        </p:txBody>
      </p:sp>
    </p:spTree>
    <p:extLst>
      <p:ext uri="{BB962C8B-B14F-4D97-AF65-F5344CB8AC3E}">
        <p14:creationId xmlns:p14="http://schemas.microsoft.com/office/powerpoint/2010/main" val="39366847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249C03E-FD2F-21FA-3E97-5178CF7A4D20}"/>
              </a:ext>
            </a:extLst>
          </p:cNvPr>
          <p:cNvSpPr>
            <a:spLocks noGrp="1"/>
          </p:cNvSpPr>
          <p:nvPr>
            <p:ph type="title"/>
          </p:nvPr>
        </p:nvSpPr>
        <p:spPr>
          <a:xfrm>
            <a:off x="528033" y="669073"/>
            <a:ext cx="4290547" cy="374116"/>
          </a:xfrm>
        </p:spPr>
        <p:txBody>
          <a:bodyPr lIns="0" tIns="0" rIns="0" bIns="0">
            <a:noAutofit/>
          </a:bodyPr>
          <a:lstStyle/>
          <a:p>
            <a:pPr algn="l"/>
            <a:r>
              <a:rPr lang="en-GB" sz="2400" dirty="0"/>
              <a:t>Useful information</a:t>
            </a:r>
          </a:p>
        </p:txBody>
      </p:sp>
      <p:sp>
        <p:nvSpPr>
          <p:cNvPr id="6" name="TextBox 5">
            <a:extLst>
              <a:ext uri="{FF2B5EF4-FFF2-40B4-BE49-F238E27FC236}">
                <a16:creationId xmlns:a16="http://schemas.microsoft.com/office/drawing/2014/main" id="{039D6FE2-90C8-F2F8-00CA-25E01DAA09A5}"/>
              </a:ext>
            </a:extLst>
          </p:cNvPr>
          <p:cNvSpPr txBox="1"/>
          <p:nvPr/>
        </p:nvSpPr>
        <p:spPr>
          <a:xfrm>
            <a:off x="528031" y="1369134"/>
            <a:ext cx="5913866" cy="6994030"/>
          </a:xfrm>
          <a:prstGeom prst="rect">
            <a:avLst/>
          </a:prstGeom>
          <a:noFill/>
        </p:spPr>
        <p:txBody>
          <a:bodyPr wrap="square" numCol="1" spcCol="288000">
            <a:noAutofit/>
          </a:bodyPr>
          <a:lstStyle/>
          <a:p>
            <a:pPr>
              <a:spcAft>
                <a:spcPts val="601"/>
              </a:spcAft>
              <a:buClr>
                <a:srgbClr val="156082"/>
              </a:buClr>
            </a:pPr>
            <a:r>
              <a:rPr lang="en-US" sz="1400" b="1" dirty="0">
                <a:solidFill>
                  <a:srgbClr val="0F2E24"/>
                </a:solidFill>
                <a:latin typeface="Century Gothic" panose="020B0502020202020204" pitchFamily="34" charset="0"/>
                <a:cs typeface="Calibri" panose="020F0502020204030204" pitchFamily="34" charset="0"/>
              </a:rPr>
              <a:t>Key ways of preventing sharps and needlestick injuries</a:t>
            </a:r>
          </a:p>
          <a:p>
            <a:pPr>
              <a:buClr>
                <a:srgbClr val="156082"/>
              </a:buClr>
            </a:pPr>
            <a:r>
              <a:rPr lang="en-US" sz="1400" dirty="0">
                <a:solidFill>
                  <a:srgbClr val="0F2E24"/>
                </a:solidFill>
                <a:latin typeface="Century Gothic" panose="020B0502020202020204" pitchFamily="34" charset="0"/>
                <a:cs typeface="Calibri" panose="020F0502020204030204" pitchFamily="34" charset="0"/>
              </a:rPr>
              <a:t>Before use:</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Identify how exposure could be eliminated</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Allow consideration of possible alternative systems</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Eliminate the unnecessary use of sharps</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Wear the correct gloves for all activities that have been assessed as carrying a risk, including sharp or contaminated instruments</a:t>
            </a:r>
          </a:p>
          <a:p>
            <a:pPr marL="285742" indent="-285742">
              <a:spcAft>
                <a:spcPts val="601"/>
              </a:spcAft>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Always seek assistance when dealing with any patient whose condition or mental state may increase the risk of a sharps injury occurring</a:t>
            </a:r>
          </a:p>
          <a:p>
            <a:pPr>
              <a:buClr>
                <a:srgbClr val="0999E9"/>
              </a:buClr>
            </a:pPr>
            <a:r>
              <a:rPr lang="en-US" sz="1400" dirty="0">
                <a:solidFill>
                  <a:srgbClr val="0F2E24"/>
                </a:solidFill>
                <a:latin typeface="Century Gothic" panose="020B0502020202020204" pitchFamily="34" charset="0"/>
                <a:cs typeface="Calibri" panose="020F0502020204030204" pitchFamily="34" charset="0"/>
              </a:rPr>
              <a:t>During use:</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Sharps must not be passed directly from hand to hand</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All sharps handling should be kept to a minimum</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Do not recap, bend, break or disassemble needles before use or disposal</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Staff must take responsibility for the safe disposal of all items</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If you are unsure of safe disposal, ask someone who knows, no sharps items should be disposed of with normal domestic waste</a:t>
            </a:r>
          </a:p>
          <a:p>
            <a:pPr>
              <a:spcAft>
                <a:spcPts val="601"/>
              </a:spcAft>
              <a:buClr>
                <a:srgbClr val="0999E9"/>
              </a:buClr>
            </a:pPr>
            <a:r>
              <a:rPr lang="en-US" sz="1400" dirty="0">
                <a:solidFill>
                  <a:srgbClr val="0F2E24"/>
                </a:solidFill>
                <a:latin typeface="Century Gothic" panose="020B0502020202020204" pitchFamily="34" charset="0"/>
                <a:cs typeface="Calibri" panose="020F0502020204030204" pitchFamily="34" charset="0"/>
              </a:rPr>
              <a:t>It is vitally important that you remain updated with current guidance on infection control and key protocols on conditions such as:</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Viral pandemics</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MRSA (Methicillin-Resistant Staphylococcus aureus)</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C. diff (Clostridioides difficile)</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Sepsis</a:t>
            </a:r>
          </a:p>
          <a:p>
            <a:pPr marL="285742" indent="-285742">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Norovirus</a:t>
            </a:r>
          </a:p>
          <a:p>
            <a:pPr marL="285742" indent="-285742">
              <a:spcAft>
                <a:spcPts val="601"/>
              </a:spcAft>
              <a:buClr>
                <a:srgbClr val="0999E9"/>
              </a:buClr>
              <a:buFont typeface="Arial" panose="020B0604020202020204" pitchFamily="34" charset="0"/>
              <a:buChar char="•"/>
            </a:pPr>
            <a:r>
              <a:rPr lang="en-US" sz="1400" dirty="0">
                <a:solidFill>
                  <a:srgbClr val="0F2E24"/>
                </a:solidFill>
                <a:latin typeface="Century Gothic" panose="020B0502020202020204" pitchFamily="34" charset="0"/>
                <a:cs typeface="Calibri" panose="020F0502020204030204" pitchFamily="34" charset="0"/>
              </a:rPr>
              <a:t>E. coli (Escherichia Coli)</a:t>
            </a:r>
          </a:p>
          <a:p>
            <a:pPr>
              <a:spcAft>
                <a:spcPts val="601"/>
              </a:spcAft>
              <a:buClr>
                <a:srgbClr val="156082"/>
              </a:buClr>
            </a:pPr>
            <a:r>
              <a:rPr lang="en-US" sz="1400" dirty="0">
                <a:solidFill>
                  <a:srgbClr val="0F2E24"/>
                </a:solidFill>
                <a:latin typeface="Century Gothic" panose="020B0502020202020204" pitchFamily="34" charset="0"/>
                <a:cs typeface="Calibri" panose="020F0502020204030204" pitchFamily="34" charset="0"/>
              </a:rPr>
              <a:t>This list is not exhaustive please refer to the current trust policies</a:t>
            </a:r>
          </a:p>
          <a:p>
            <a:pPr>
              <a:spcAft>
                <a:spcPts val="601"/>
              </a:spcAft>
              <a:buClr>
                <a:srgbClr val="156082"/>
              </a:buClr>
            </a:pPr>
            <a:endParaRPr lang="en-US" sz="1400" dirty="0">
              <a:solidFill>
                <a:srgbClr val="0F2E24"/>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28830475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276848-E47A-78B2-79BD-56DDF3A49FA7}"/>
              </a:ext>
            </a:extLst>
          </p:cNvPr>
          <p:cNvSpPr txBox="1"/>
          <p:nvPr/>
        </p:nvSpPr>
        <p:spPr>
          <a:xfrm>
            <a:off x="599915" y="2302907"/>
            <a:ext cx="5266811" cy="646331"/>
          </a:xfrm>
          <a:prstGeom prst="rect">
            <a:avLst/>
          </a:prstGeom>
          <a:noFill/>
        </p:spPr>
        <p:txBody>
          <a:bodyPr wrap="square">
            <a:spAutoFit/>
          </a:bodyPr>
          <a:lstStyle/>
          <a:p>
            <a:pPr>
              <a:buNone/>
            </a:pPr>
            <a:r>
              <a:rPr lang="en-GB" sz="1200" dirty="0">
                <a:solidFill>
                  <a:srgbClr val="141826"/>
                </a:solidFill>
                <a:latin typeface="Century Gothic" panose="020B0502020202020204" pitchFamily="34" charset="0"/>
                <a:ea typeface="Calibri" panose="020F0502020204030204" pitchFamily="34" charset="0"/>
                <a:cs typeface="Calibri" panose="020F0502020204030204" pitchFamily="34" charset="0"/>
              </a:rPr>
              <a:t>For each shift it is essential that you familiarise yourself with the following essential information. Use this checklist to record your answers to the following queries:</a:t>
            </a:r>
          </a:p>
        </p:txBody>
      </p:sp>
      <p:sp>
        <p:nvSpPr>
          <p:cNvPr id="5" name="Rounded Rectangle 4">
            <a:extLst>
              <a:ext uri="{FF2B5EF4-FFF2-40B4-BE49-F238E27FC236}">
                <a16:creationId xmlns:a16="http://schemas.microsoft.com/office/drawing/2014/main" id="{B37D82E3-3548-E848-3146-871C6546A689}"/>
              </a:ext>
            </a:extLst>
          </p:cNvPr>
          <p:cNvSpPr/>
          <p:nvPr/>
        </p:nvSpPr>
        <p:spPr>
          <a:xfrm>
            <a:off x="522514" y="1161621"/>
            <a:ext cx="6475445" cy="928814"/>
          </a:xfrm>
          <a:prstGeom prst="roundRect">
            <a:avLst/>
          </a:prstGeom>
          <a:solidFill>
            <a:srgbClr val="DB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GB" sz="1400" b="1" dirty="0">
                <a:solidFill>
                  <a:srgbClr val="141826"/>
                </a:solidFill>
                <a:latin typeface="Century Gothic" panose="020B0502020202020204" pitchFamily="34" charset="0"/>
                <a:ea typeface="Calibri" panose="020F0502020204030204" pitchFamily="34" charset="0"/>
                <a:cs typeface="Calibri" panose="020F0502020204030204" pitchFamily="34" charset="0"/>
              </a:rPr>
              <a:t>Name of trust: </a:t>
            </a:r>
          </a:p>
          <a:p>
            <a:pPr>
              <a:buNone/>
            </a:pPr>
            <a:r>
              <a:rPr lang="en-GB" sz="1400" b="1" dirty="0">
                <a:solidFill>
                  <a:srgbClr val="141826"/>
                </a:solidFill>
                <a:latin typeface="Century Gothic" panose="020B0502020202020204" pitchFamily="34" charset="0"/>
                <a:ea typeface="Calibri" panose="020F0502020204030204" pitchFamily="34" charset="0"/>
                <a:cs typeface="Calibri" panose="020F0502020204030204" pitchFamily="34" charset="0"/>
              </a:rPr>
              <a:t>Date: </a:t>
            </a:r>
          </a:p>
        </p:txBody>
      </p:sp>
      <p:sp>
        <p:nvSpPr>
          <p:cNvPr id="6" name="TextBox 5">
            <a:extLst>
              <a:ext uri="{FF2B5EF4-FFF2-40B4-BE49-F238E27FC236}">
                <a16:creationId xmlns:a16="http://schemas.microsoft.com/office/drawing/2014/main" id="{25F2A114-14EB-E173-C7D4-17BBA2394710}"/>
              </a:ext>
            </a:extLst>
          </p:cNvPr>
          <p:cNvSpPr txBox="1"/>
          <p:nvPr/>
        </p:nvSpPr>
        <p:spPr>
          <a:xfrm>
            <a:off x="599914" y="3161710"/>
            <a:ext cx="3876292" cy="1200329"/>
          </a:xfrm>
          <a:prstGeom prst="rect">
            <a:avLst/>
          </a:prstGeom>
          <a:noFill/>
        </p:spPr>
        <p:txBody>
          <a:bodyPr wrap="square">
            <a:spAutoFit/>
          </a:bodyPr>
          <a:lstStyle/>
          <a:p>
            <a:r>
              <a:rPr lang="en-GB" sz="1200" b="1" dirty="0">
                <a:solidFill>
                  <a:srgbClr val="141826"/>
                </a:solidFill>
                <a:latin typeface="Century Gothic" panose="020B0502020202020204" pitchFamily="34" charset="0"/>
                <a:cs typeface="Calibri" panose="020F0502020204030204" pitchFamily="34" charset="0"/>
              </a:rPr>
              <a:t>Fire safety precautions:</a:t>
            </a:r>
          </a:p>
          <a:p>
            <a:r>
              <a:rPr lang="en-GB" sz="1200" dirty="0">
                <a:solidFill>
                  <a:srgbClr val="141826"/>
                </a:solidFill>
                <a:latin typeface="Century Gothic" panose="020B0502020202020204" pitchFamily="34" charset="0"/>
                <a:cs typeface="Calibri" panose="020F0502020204030204" pitchFamily="34" charset="0"/>
              </a:rPr>
              <a:t>Where are the fire exits located? 	                                                                                                What number do you ring to report a fire? 	 </a:t>
            </a:r>
          </a:p>
          <a:p>
            <a:r>
              <a:rPr lang="en-GB" sz="1200" dirty="0">
                <a:solidFill>
                  <a:srgbClr val="141826"/>
                </a:solidFill>
                <a:latin typeface="Century Gothic" panose="020B0502020202020204" pitchFamily="34" charset="0"/>
                <a:cs typeface="Calibri" panose="020F0502020204030204" pitchFamily="34" charset="0"/>
              </a:rPr>
              <a:t>Where is fire-fighting equipment located? 	 </a:t>
            </a:r>
          </a:p>
          <a:p>
            <a:r>
              <a:rPr lang="en-GB" sz="1200" dirty="0">
                <a:solidFill>
                  <a:srgbClr val="141826"/>
                </a:solidFill>
                <a:latin typeface="Century Gothic" panose="020B0502020202020204" pitchFamily="34" charset="0"/>
                <a:cs typeface="Calibri" panose="020F0502020204030204" pitchFamily="34" charset="0"/>
              </a:rPr>
              <a:t>Is there a fire safety policy/procedure? </a:t>
            </a:r>
          </a:p>
          <a:p>
            <a:r>
              <a:rPr lang="en-GB" sz="1200" dirty="0">
                <a:solidFill>
                  <a:srgbClr val="141826"/>
                </a:solidFill>
                <a:latin typeface="Century Gothic" panose="020B0502020202020204" pitchFamily="34" charset="0"/>
                <a:cs typeface="Calibri" panose="020F0502020204030204" pitchFamily="34" charset="0"/>
              </a:rPr>
              <a:t>Have you read it?   </a:t>
            </a:r>
          </a:p>
        </p:txBody>
      </p:sp>
      <p:sp>
        <p:nvSpPr>
          <p:cNvPr id="7" name="TextBox 6">
            <a:extLst>
              <a:ext uri="{FF2B5EF4-FFF2-40B4-BE49-F238E27FC236}">
                <a16:creationId xmlns:a16="http://schemas.microsoft.com/office/drawing/2014/main" id="{B9412C69-94D8-0126-431E-1D79D3613679}"/>
              </a:ext>
            </a:extLst>
          </p:cNvPr>
          <p:cNvSpPr txBox="1"/>
          <p:nvPr/>
        </p:nvSpPr>
        <p:spPr>
          <a:xfrm>
            <a:off x="3760236" y="3339809"/>
            <a:ext cx="2932972" cy="1220847"/>
          </a:xfrm>
          <a:prstGeom prst="rect">
            <a:avLst/>
          </a:prstGeom>
          <a:noFill/>
          <a:ln>
            <a:noFill/>
          </a:ln>
        </p:spPr>
        <p:txBody>
          <a:bodyPr wrap="square">
            <a:spAutoFit/>
          </a:bodyPr>
          <a:lstStyle/>
          <a:p>
            <a:pPr>
              <a:spcAft>
                <a:spcPts val="110"/>
              </a:spcAft>
            </a:pPr>
            <a:r>
              <a:rPr lang="en-GB" sz="1400" dirty="0">
                <a:solidFill>
                  <a:schemeClr val="tx1">
                    <a:alpha val="18877"/>
                  </a:schemeClr>
                </a:solidFill>
                <a:latin typeface="Century Gothic" panose="020B0502020202020204" pitchFamily="34" charset="0"/>
                <a:cs typeface="Calibri" panose="020F0502020204030204" pitchFamily="34" charset="0"/>
              </a:rPr>
              <a:t>______________________________</a:t>
            </a:r>
          </a:p>
          <a:p>
            <a:pPr>
              <a:spcAft>
                <a:spcPts val="110"/>
              </a:spcAft>
            </a:pPr>
            <a:r>
              <a:rPr lang="en-GB" sz="1400" dirty="0">
                <a:solidFill>
                  <a:schemeClr val="tx1">
                    <a:alpha val="18877"/>
                  </a:schemeClr>
                </a:solidFill>
                <a:latin typeface="Century Gothic" panose="020B0502020202020204" pitchFamily="34" charset="0"/>
                <a:cs typeface="Calibri" panose="020F0502020204030204" pitchFamily="34" charset="0"/>
              </a:rPr>
              <a:t>______________________________</a:t>
            </a:r>
          </a:p>
          <a:p>
            <a:pPr>
              <a:spcAft>
                <a:spcPts val="110"/>
              </a:spcAft>
            </a:pPr>
            <a:r>
              <a:rPr lang="en-GB" sz="1400" dirty="0">
                <a:solidFill>
                  <a:schemeClr val="tx1">
                    <a:alpha val="18877"/>
                  </a:schemeClr>
                </a:solidFill>
                <a:latin typeface="Century Gothic" panose="020B0502020202020204" pitchFamily="34" charset="0"/>
                <a:cs typeface="Calibri" panose="020F0502020204030204" pitchFamily="34" charset="0"/>
              </a:rPr>
              <a:t>______________________________</a:t>
            </a:r>
          </a:p>
          <a:p>
            <a:pPr>
              <a:spcAft>
                <a:spcPts val="110"/>
              </a:spcAft>
            </a:pPr>
            <a:r>
              <a:rPr lang="en-GB" sz="1400" dirty="0">
                <a:solidFill>
                  <a:schemeClr val="tx1">
                    <a:alpha val="18877"/>
                  </a:schemeClr>
                </a:solidFill>
                <a:latin typeface="Century Gothic" panose="020B0502020202020204" pitchFamily="34" charset="0"/>
                <a:cs typeface="Calibri" panose="020F0502020204030204" pitchFamily="34" charset="0"/>
              </a:rPr>
              <a:t>______________________________</a:t>
            </a:r>
          </a:p>
          <a:p>
            <a:pPr>
              <a:spcAft>
                <a:spcPts val="110"/>
              </a:spcAft>
            </a:pPr>
            <a:endParaRPr lang="en-GB" sz="1400" dirty="0">
              <a:solidFill>
                <a:schemeClr val="tx1">
                  <a:alpha val="18877"/>
                </a:schemeClr>
              </a:solidFill>
              <a:latin typeface="Century Gothic" panose="020B050202020202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167D30AE-E437-83B2-8DFA-9393A8A64B6F}"/>
              </a:ext>
            </a:extLst>
          </p:cNvPr>
          <p:cNvSpPr txBox="1"/>
          <p:nvPr/>
        </p:nvSpPr>
        <p:spPr>
          <a:xfrm>
            <a:off x="599915" y="4415589"/>
            <a:ext cx="4581685" cy="646331"/>
          </a:xfrm>
          <a:prstGeom prst="rect">
            <a:avLst/>
          </a:prstGeom>
          <a:noFill/>
        </p:spPr>
        <p:txBody>
          <a:bodyPr wrap="square">
            <a:spAutoFit/>
          </a:bodyPr>
          <a:lstStyle/>
          <a:p>
            <a:r>
              <a:rPr lang="en-GB" sz="1200" b="1" dirty="0">
                <a:solidFill>
                  <a:srgbClr val="141826"/>
                </a:solidFill>
                <a:latin typeface="Century Gothic" panose="020B0502020202020204" pitchFamily="34" charset="0"/>
                <a:cs typeface="Calibri" panose="020F0502020204030204" pitchFamily="34" charset="0"/>
              </a:rPr>
              <a:t>Cardiac arrest precautions:</a:t>
            </a:r>
          </a:p>
          <a:p>
            <a:r>
              <a:rPr lang="en-GB" sz="1200" dirty="0">
                <a:solidFill>
                  <a:srgbClr val="141826"/>
                </a:solidFill>
                <a:latin typeface="Century Gothic" panose="020B0502020202020204" pitchFamily="34" charset="0"/>
                <a:cs typeface="Calibri" panose="020F0502020204030204" pitchFamily="34" charset="0"/>
              </a:rPr>
              <a:t>What number do you ring to report a cardiac arrest? </a:t>
            </a:r>
          </a:p>
          <a:p>
            <a:r>
              <a:rPr lang="en-GB" sz="1200" dirty="0">
                <a:solidFill>
                  <a:srgbClr val="141826"/>
                </a:solidFill>
                <a:latin typeface="Century Gothic" panose="020B0502020202020204" pitchFamily="34" charset="0"/>
                <a:cs typeface="Calibri" panose="020F0502020204030204" pitchFamily="34" charset="0"/>
              </a:rPr>
              <a:t>Where is the cardiac resuscitation trolley situated?   </a:t>
            </a:r>
          </a:p>
        </p:txBody>
      </p:sp>
      <p:sp>
        <p:nvSpPr>
          <p:cNvPr id="9" name="TextBox 8">
            <a:extLst>
              <a:ext uri="{FF2B5EF4-FFF2-40B4-BE49-F238E27FC236}">
                <a16:creationId xmlns:a16="http://schemas.microsoft.com/office/drawing/2014/main" id="{BC3628CD-20CB-6816-8FA2-C75FAA368C8A}"/>
              </a:ext>
            </a:extLst>
          </p:cNvPr>
          <p:cNvSpPr txBox="1"/>
          <p:nvPr/>
        </p:nvSpPr>
        <p:spPr>
          <a:xfrm>
            <a:off x="4554860" y="4453148"/>
            <a:ext cx="2138348" cy="738664"/>
          </a:xfrm>
          <a:prstGeom prst="rect">
            <a:avLst/>
          </a:prstGeom>
          <a:noFill/>
          <a:ln>
            <a:noFill/>
          </a:ln>
        </p:spPr>
        <p:txBody>
          <a:bodyPr wrap="square">
            <a:spAutoFit/>
          </a:bodyPr>
          <a:lstStyle/>
          <a:p>
            <a:endParaRPr lang="en-GB" sz="1400" dirty="0">
              <a:latin typeface="Century Gothic" panose="020B0502020202020204" pitchFamily="34" charset="0"/>
              <a:cs typeface="Calibri" panose="020F0502020204030204" pitchFamily="34" charset="0"/>
            </a:endParaRPr>
          </a:p>
          <a:p>
            <a:r>
              <a:rPr lang="en-GB" sz="1400" dirty="0">
                <a:solidFill>
                  <a:schemeClr val="tx1">
                    <a:alpha val="18877"/>
                  </a:schemeClr>
                </a:solidFill>
                <a:latin typeface="Century Gothic" panose="020B0502020202020204" pitchFamily="34" charset="0"/>
                <a:cs typeface="Calibri" panose="020F0502020204030204" pitchFamily="34" charset="0"/>
              </a:rPr>
              <a:t>_____________________</a:t>
            </a:r>
          </a:p>
          <a:p>
            <a:r>
              <a:rPr lang="en-GB" sz="1400" dirty="0">
                <a:solidFill>
                  <a:schemeClr val="tx1">
                    <a:alpha val="18877"/>
                  </a:schemeClr>
                </a:solidFill>
                <a:latin typeface="Century Gothic" panose="020B0502020202020204" pitchFamily="34" charset="0"/>
                <a:cs typeface="Calibri" panose="020F0502020204030204" pitchFamily="34" charset="0"/>
              </a:rPr>
              <a:t>_____________________</a:t>
            </a:r>
          </a:p>
        </p:txBody>
      </p:sp>
      <p:sp>
        <p:nvSpPr>
          <p:cNvPr id="10" name="TextBox 9">
            <a:extLst>
              <a:ext uri="{FF2B5EF4-FFF2-40B4-BE49-F238E27FC236}">
                <a16:creationId xmlns:a16="http://schemas.microsoft.com/office/drawing/2014/main" id="{A6EB248A-20A9-433A-B0F6-BF4FBDFE2528}"/>
              </a:ext>
            </a:extLst>
          </p:cNvPr>
          <p:cNvSpPr txBox="1"/>
          <p:nvPr/>
        </p:nvSpPr>
        <p:spPr>
          <a:xfrm>
            <a:off x="599915" y="5099479"/>
            <a:ext cx="4755858" cy="1200329"/>
          </a:xfrm>
          <a:prstGeom prst="rect">
            <a:avLst/>
          </a:prstGeom>
          <a:noFill/>
        </p:spPr>
        <p:txBody>
          <a:bodyPr wrap="square">
            <a:spAutoFit/>
          </a:bodyPr>
          <a:lstStyle/>
          <a:p>
            <a:r>
              <a:rPr lang="en-GB" sz="1200" b="1" dirty="0">
                <a:solidFill>
                  <a:srgbClr val="141826"/>
                </a:solidFill>
                <a:latin typeface="Century Gothic" panose="020B0502020202020204" pitchFamily="34" charset="0"/>
                <a:cs typeface="Calibri" panose="020F0502020204030204" pitchFamily="34" charset="0"/>
              </a:rPr>
              <a:t>Equipment:</a:t>
            </a:r>
          </a:p>
          <a:p>
            <a:r>
              <a:rPr lang="en-GB" sz="1200" dirty="0">
                <a:solidFill>
                  <a:srgbClr val="141826"/>
                </a:solidFill>
                <a:latin typeface="Century Gothic" panose="020B0502020202020204" pitchFamily="34" charset="0"/>
                <a:cs typeface="Calibri" panose="020F0502020204030204" pitchFamily="34" charset="0"/>
              </a:rPr>
              <a:t>Do you know where the sluice is located? </a:t>
            </a:r>
            <a:br>
              <a:rPr lang="en-GB" sz="1200" dirty="0">
                <a:solidFill>
                  <a:srgbClr val="141826"/>
                </a:solidFill>
                <a:latin typeface="Century Gothic" panose="020B0502020202020204" pitchFamily="34" charset="0"/>
                <a:cs typeface="Calibri" panose="020F0502020204030204" pitchFamily="34" charset="0"/>
              </a:rPr>
            </a:br>
            <a:r>
              <a:rPr lang="en-GB" sz="1200" dirty="0">
                <a:solidFill>
                  <a:srgbClr val="141826"/>
                </a:solidFill>
                <a:latin typeface="Century Gothic" panose="020B0502020202020204" pitchFamily="34" charset="0"/>
                <a:cs typeface="Calibri" panose="020F0502020204030204" pitchFamily="34" charset="0"/>
              </a:rPr>
              <a:t>Do you know where to dispose of sharps safely? 	                                                                         Do you know where to dispose of clinical waste safely? </a:t>
            </a:r>
          </a:p>
          <a:p>
            <a:r>
              <a:rPr lang="en-GB" sz="1200" dirty="0">
                <a:solidFill>
                  <a:srgbClr val="141826"/>
                </a:solidFill>
                <a:latin typeface="Century Gothic" panose="020B0502020202020204" pitchFamily="34" charset="0"/>
                <a:cs typeface="Calibri" panose="020F0502020204030204" pitchFamily="34" charset="0"/>
              </a:rPr>
              <a:t>Is there a clinical waste disposal policy/procedure	</a:t>
            </a:r>
          </a:p>
          <a:p>
            <a:r>
              <a:rPr lang="en-GB" sz="1200" dirty="0">
                <a:solidFill>
                  <a:srgbClr val="141826"/>
                </a:solidFill>
                <a:latin typeface="Century Gothic" panose="020B0502020202020204" pitchFamily="34" charset="0"/>
                <a:cs typeface="Calibri" panose="020F0502020204030204" pitchFamily="34" charset="0"/>
              </a:rPr>
              <a:t>Have you read it?   </a:t>
            </a:r>
          </a:p>
        </p:txBody>
      </p:sp>
      <p:sp>
        <p:nvSpPr>
          <p:cNvPr id="11" name="TextBox 10">
            <a:extLst>
              <a:ext uri="{FF2B5EF4-FFF2-40B4-BE49-F238E27FC236}">
                <a16:creationId xmlns:a16="http://schemas.microsoft.com/office/drawing/2014/main" id="{785134EF-9A79-8769-D449-6641A246E692}"/>
              </a:ext>
            </a:extLst>
          </p:cNvPr>
          <p:cNvSpPr txBox="1"/>
          <p:nvPr/>
        </p:nvSpPr>
        <p:spPr>
          <a:xfrm>
            <a:off x="4218978" y="4997926"/>
            <a:ext cx="2474229" cy="1384995"/>
          </a:xfrm>
          <a:prstGeom prst="rect">
            <a:avLst/>
          </a:prstGeom>
          <a:noFill/>
          <a:ln>
            <a:noFill/>
          </a:ln>
        </p:spPr>
        <p:txBody>
          <a:bodyPr wrap="square">
            <a:spAutoFit/>
          </a:bodyPr>
          <a:lstStyle/>
          <a:p>
            <a:endParaRPr lang="en-GB" sz="1400" dirty="0">
              <a:latin typeface="Century Gothic" panose="020B0502020202020204" pitchFamily="34" charset="0"/>
              <a:cs typeface="Calibri" panose="020F0502020204030204" pitchFamily="34" charset="0"/>
            </a:endParaRPr>
          </a:p>
          <a:p>
            <a:r>
              <a:rPr lang="en-GB" sz="1400" dirty="0">
                <a:solidFill>
                  <a:schemeClr val="tx1">
                    <a:alpha val="18877"/>
                  </a:schemeClr>
                </a:solidFill>
                <a:latin typeface="Century Gothic" panose="020B0502020202020204" pitchFamily="34" charset="0"/>
                <a:cs typeface="Calibri" panose="020F0502020204030204" pitchFamily="34" charset="0"/>
              </a:rPr>
              <a:t>_________________________</a:t>
            </a:r>
          </a:p>
          <a:p>
            <a:r>
              <a:rPr lang="en-GB" sz="1400" dirty="0">
                <a:solidFill>
                  <a:schemeClr val="tx1">
                    <a:alpha val="18877"/>
                  </a:schemeClr>
                </a:solidFill>
                <a:latin typeface="Century Gothic" panose="020B0502020202020204" pitchFamily="34" charset="0"/>
                <a:cs typeface="Calibri" panose="020F0502020204030204" pitchFamily="34" charset="0"/>
              </a:rPr>
              <a:t>_________________________</a:t>
            </a:r>
          </a:p>
          <a:p>
            <a:r>
              <a:rPr lang="en-GB" sz="1400" dirty="0">
                <a:solidFill>
                  <a:schemeClr val="tx1">
                    <a:alpha val="18877"/>
                  </a:schemeClr>
                </a:solidFill>
                <a:latin typeface="Century Gothic" panose="020B0502020202020204" pitchFamily="34" charset="0"/>
                <a:cs typeface="Calibri" panose="020F0502020204030204" pitchFamily="34" charset="0"/>
              </a:rPr>
              <a:t>         ____________________</a:t>
            </a:r>
          </a:p>
          <a:p>
            <a:r>
              <a:rPr lang="en-GB" sz="1400" dirty="0">
                <a:solidFill>
                  <a:schemeClr val="tx1">
                    <a:alpha val="18877"/>
                  </a:schemeClr>
                </a:solidFill>
                <a:latin typeface="Century Gothic" panose="020B0502020202020204" pitchFamily="34" charset="0"/>
                <a:cs typeface="Calibri" panose="020F0502020204030204" pitchFamily="34" charset="0"/>
              </a:rPr>
              <a:t>_________________________</a:t>
            </a:r>
          </a:p>
          <a:p>
            <a:r>
              <a:rPr lang="en-GB" sz="1400" dirty="0">
                <a:solidFill>
                  <a:schemeClr val="tx1">
                    <a:alpha val="18877"/>
                  </a:schemeClr>
                </a:solidFill>
                <a:latin typeface="Century Gothic" panose="020B0502020202020204" pitchFamily="34" charset="0"/>
                <a:cs typeface="Calibri" panose="020F0502020204030204" pitchFamily="34" charset="0"/>
              </a:rPr>
              <a:t>_________________________</a:t>
            </a:r>
          </a:p>
        </p:txBody>
      </p:sp>
      <p:sp>
        <p:nvSpPr>
          <p:cNvPr id="12" name="Title 1">
            <a:extLst>
              <a:ext uri="{FF2B5EF4-FFF2-40B4-BE49-F238E27FC236}">
                <a16:creationId xmlns:a16="http://schemas.microsoft.com/office/drawing/2014/main" id="{A283E9E3-C568-D276-694F-F382D6535AE4}"/>
              </a:ext>
            </a:extLst>
          </p:cNvPr>
          <p:cNvSpPr txBox="1">
            <a:spLocks/>
          </p:cNvSpPr>
          <p:nvPr/>
        </p:nvSpPr>
        <p:spPr>
          <a:xfrm>
            <a:off x="599914" y="610139"/>
            <a:ext cx="4290547" cy="374116"/>
          </a:xfrm>
          <a:prstGeom prst="rect">
            <a:avLst/>
          </a:prstGeom>
        </p:spPr>
        <p:txBody>
          <a:bodyPr lIns="0" tIns="0" rIns="0" bIns="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latin typeface="Century Gothic" panose="020B0502020202020204" pitchFamily="34" charset="0"/>
              </a:rPr>
              <a:t>Shift checklist</a:t>
            </a:r>
          </a:p>
        </p:txBody>
      </p:sp>
      <p:sp>
        <p:nvSpPr>
          <p:cNvPr id="13" name="TextBox 12">
            <a:extLst>
              <a:ext uri="{FF2B5EF4-FFF2-40B4-BE49-F238E27FC236}">
                <a16:creationId xmlns:a16="http://schemas.microsoft.com/office/drawing/2014/main" id="{958B8750-5E7D-5236-C9D6-BB5F71059027}"/>
              </a:ext>
            </a:extLst>
          </p:cNvPr>
          <p:cNvSpPr txBox="1"/>
          <p:nvPr/>
        </p:nvSpPr>
        <p:spPr>
          <a:xfrm>
            <a:off x="599914" y="6400177"/>
            <a:ext cx="3149487" cy="1200329"/>
          </a:xfrm>
          <a:prstGeom prst="rect">
            <a:avLst/>
          </a:prstGeom>
          <a:noFill/>
        </p:spPr>
        <p:txBody>
          <a:bodyPr wrap="square">
            <a:spAutoFit/>
          </a:bodyPr>
          <a:lstStyle/>
          <a:p>
            <a:r>
              <a:rPr lang="en-GB" sz="1200" b="1" dirty="0">
                <a:solidFill>
                  <a:srgbClr val="141826"/>
                </a:solidFill>
                <a:latin typeface="Century Gothic" panose="020B0502020202020204" pitchFamily="34" charset="0"/>
                <a:cs typeface="Calibri" panose="020F0502020204030204" pitchFamily="34" charset="0"/>
              </a:rPr>
              <a:t>C.O.S.H.H:</a:t>
            </a:r>
          </a:p>
          <a:p>
            <a:r>
              <a:rPr lang="en-GB" sz="1200" dirty="0">
                <a:solidFill>
                  <a:srgbClr val="141826"/>
                </a:solidFill>
                <a:latin typeface="Century Gothic" panose="020B0502020202020204" pitchFamily="34" charset="0"/>
                <a:cs typeface="Calibri" panose="020F0502020204030204" pitchFamily="34" charset="0"/>
              </a:rPr>
              <a:t>Are you aware of any hazardous substance at your place of work? 	                                     Have you read the product information that accompanies the substance? 	</a:t>
            </a:r>
          </a:p>
          <a:p>
            <a:r>
              <a:rPr lang="en-GB" sz="1200" dirty="0">
                <a:solidFill>
                  <a:srgbClr val="141826"/>
                </a:solidFill>
                <a:latin typeface="Century Gothic" panose="020B0502020202020204" pitchFamily="34" charset="0"/>
                <a:cs typeface="Calibri" panose="020F0502020204030204" pitchFamily="34" charset="0"/>
              </a:rPr>
              <a:t>Is there a C.O.S.H.H policy/procedure? </a:t>
            </a:r>
          </a:p>
        </p:txBody>
      </p:sp>
      <p:sp>
        <p:nvSpPr>
          <p:cNvPr id="14" name="TextBox 13">
            <a:extLst>
              <a:ext uri="{FF2B5EF4-FFF2-40B4-BE49-F238E27FC236}">
                <a16:creationId xmlns:a16="http://schemas.microsoft.com/office/drawing/2014/main" id="{9F809E9E-92C4-43D9-13DA-45DEB905D94B}"/>
              </a:ext>
            </a:extLst>
          </p:cNvPr>
          <p:cNvSpPr txBox="1"/>
          <p:nvPr/>
        </p:nvSpPr>
        <p:spPr>
          <a:xfrm>
            <a:off x="3587442" y="6383482"/>
            <a:ext cx="3016558" cy="1292662"/>
          </a:xfrm>
          <a:prstGeom prst="rect">
            <a:avLst/>
          </a:prstGeom>
          <a:noFill/>
          <a:ln>
            <a:noFill/>
          </a:ln>
        </p:spPr>
        <p:txBody>
          <a:bodyPr wrap="square">
            <a:spAutoFit/>
          </a:bodyPr>
          <a:lstStyle/>
          <a:p>
            <a:endParaRPr lang="en-GB" sz="1300" dirty="0">
              <a:latin typeface="Calibri" panose="020F0502020204030204" pitchFamily="34" charset="0"/>
              <a:cs typeface="Calibri" panose="020F0502020204030204" pitchFamily="34" charset="0"/>
            </a:endParaRPr>
          </a:p>
          <a:p>
            <a:r>
              <a:rPr lang="en-GB" sz="1300" dirty="0">
                <a:solidFill>
                  <a:schemeClr val="tx1">
                    <a:alpha val="18877"/>
                  </a:schemeClr>
                </a:solidFill>
                <a:latin typeface="Calibri" panose="020F0502020204030204" pitchFamily="34" charset="0"/>
                <a:cs typeface="Calibri" panose="020F0502020204030204" pitchFamily="34" charset="0"/>
              </a:rPr>
              <a:t>__________________________________</a:t>
            </a:r>
          </a:p>
          <a:p>
            <a:r>
              <a:rPr lang="en-GB" sz="1300" dirty="0">
                <a:solidFill>
                  <a:schemeClr val="tx1">
                    <a:alpha val="18877"/>
                  </a:schemeClr>
                </a:solidFill>
                <a:latin typeface="Calibri" panose="020F0502020204030204" pitchFamily="34" charset="0"/>
                <a:cs typeface="Calibri" panose="020F0502020204030204" pitchFamily="34" charset="0"/>
              </a:rPr>
              <a:t>__________________________________</a:t>
            </a:r>
          </a:p>
          <a:p>
            <a:r>
              <a:rPr lang="en-GB" sz="1300" dirty="0">
                <a:solidFill>
                  <a:schemeClr val="tx1">
                    <a:alpha val="18877"/>
                  </a:schemeClr>
                </a:solidFill>
                <a:latin typeface="Calibri" panose="020F0502020204030204" pitchFamily="34" charset="0"/>
                <a:cs typeface="Calibri" panose="020F0502020204030204" pitchFamily="34" charset="0"/>
              </a:rPr>
              <a:t>__________________________________</a:t>
            </a:r>
          </a:p>
          <a:p>
            <a:r>
              <a:rPr lang="en-GB" sz="1300" dirty="0">
                <a:solidFill>
                  <a:schemeClr val="tx1">
                    <a:alpha val="18877"/>
                  </a:schemeClr>
                </a:solidFill>
                <a:latin typeface="Calibri" panose="020F0502020204030204" pitchFamily="34" charset="0"/>
                <a:cs typeface="Calibri" panose="020F0502020204030204" pitchFamily="34" charset="0"/>
              </a:rPr>
              <a:t>__________________________________</a:t>
            </a:r>
          </a:p>
          <a:p>
            <a:r>
              <a:rPr lang="en-GB" sz="1300" dirty="0">
                <a:solidFill>
                  <a:schemeClr val="tx1">
                    <a:alpha val="18877"/>
                  </a:schemeClr>
                </a:solidFill>
                <a:latin typeface="Calibri" panose="020F0502020204030204" pitchFamily="34" charset="0"/>
                <a:cs typeface="Calibri" panose="020F0502020204030204" pitchFamily="34" charset="0"/>
              </a:rPr>
              <a:t>__________________________________</a:t>
            </a:r>
          </a:p>
        </p:txBody>
      </p:sp>
      <p:sp>
        <p:nvSpPr>
          <p:cNvPr id="15" name="TextBox 14">
            <a:extLst>
              <a:ext uri="{FF2B5EF4-FFF2-40B4-BE49-F238E27FC236}">
                <a16:creationId xmlns:a16="http://schemas.microsoft.com/office/drawing/2014/main" id="{0A0CB778-E7EC-F1CE-46DA-EE0FE4CEE72E}"/>
              </a:ext>
            </a:extLst>
          </p:cNvPr>
          <p:cNvSpPr txBox="1"/>
          <p:nvPr/>
        </p:nvSpPr>
        <p:spPr>
          <a:xfrm>
            <a:off x="599915" y="7700531"/>
            <a:ext cx="4530885" cy="830997"/>
          </a:xfrm>
          <a:prstGeom prst="rect">
            <a:avLst/>
          </a:prstGeom>
          <a:noFill/>
        </p:spPr>
        <p:txBody>
          <a:bodyPr wrap="square">
            <a:spAutoFit/>
          </a:bodyPr>
          <a:lstStyle/>
          <a:p>
            <a:r>
              <a:rPr lang="en-GB" sz="1200" b="1" dirty="0">
                <a:solidFill>
                  <a:srgbClr val="141826"/>
                </a:solidFill>
                <a:latin typeface="Century Gothic" panose="020B0502020202020204" pitchFamily="34" charset="0"/>
                <a:cs typeface="Calibri" panose="020F0502020204030204" pitchFamily="34" charset="0"/>
              </a:rPr>
              <a:t>Safe handling of money/valuables:</a:t>
            </a:r>
          </a:p>
          <a:p>
            <a:r>
              <a:rPr lang="en-GB" sz="1200" dirty="0">
                <a:solidFill>
                  <a:srgbClr val="141826"/>
                </a:solidFill>
                <a:latin typeface="Century Gothic" panose="020B0502020202020204" pitchFamily="34" charset="0"/>
                <a:cs typeface="Calibri" panose="020F0502020204030204" pitchFamily="34" charset="0"/>
              </a:rPr>
              <a:t>Is there a handling of money/valuables policy/procedure? </a:t>
            </a:r>
          </a:p>
          <a:p>
            <a:r>
              <a:rPr lang="en-GB" sz="1200" dirty="0">
                <a:solidFill>
                  <a:srgbClr val="141826"/>
                </a:solidFill>
                <a:latin typeface="Century Gothic" panose="020B0502020202020204" pitchFamily="34" charset="0"/>
                <a:cs typeface="Calibri" panose="020F0502020204030204" pitchFamily="34" charset="0"/>
              </a:rPr>
              <a:t>Have you read it? </a:t>
            </a:r>
          </a:p>
          <a:p>
            <a:r>
              <a:rPr lang="en-GB" sz="1200" dirty="0">
                <a:solidFill>
                  <a:srgbClr val="141826"/>
                </a:solidFill>
                <a:latin typeface="Century Gothic" panose="020B0502020202020204" pitchFamily="34" charset="0"/>
                <a:cs typeface="Calibri" panose="020F0502020204030204" pitchFamily="34" charset="0"/>
              </a:rPr>
              <a:t>Is there a safe in which to store valuable items? </a:t>
            </a:r>
          </a:p>
        </p:txBody>
      </p:sp>
      <p:sp>
        <p:nvSpPr>
          <p:cNvPr id="17" name="TextBox 16">
            <a:extLst>
              <a:ext uri="{FF2B5EF4-FFF2-40B4-BE49-F238E27FC236}">
                <a16:creationId xmlns:a16="http://schemas.microsoft.com/office/drawing/2014/main" id="{39D7D7CE-D08B-A3E2-877B-4632C634C01B}"/>
              </a:ext>
            </a:extLst>
          </p:cNvPr>
          <p:cNvSpPr txBox="1"/>
          <p:nvPr/>
        </p:nvSpPr>
        <p:spPr>
          <a:xfrm>
            <a:off x="3587442" y="7650019"/>
            <a:ext cx="3016558" cy="892552"/>
          </a:xfrm>
          <a:prstGeom prst="rect">
            <a:avLst/>
          </a:prstGeom>
          <a:noFill/>
          <a:ln>
            <a:noFill/>
          </a:ln>
        </p:spPr>
        <p:txBody>
          <a:bodyPr wrap="square">
            <a:spAutoFit/>
          </a:bodyPr>
          <a:lstStyle/>
          <a:p>
            <a:endParaRPr lang="en-GB" sz="1300" dirty="0">
              <a:latin typeface="Calibri" panose="020F0502020204030204" pitchFamily="34" charset="0"/>
              <a:cs typeface="Calibri" panose="020F0502020204030204" pitchFamily="34" charset="0"/>
            </a:endParaRPr>
          </a:p>
          <a:p>
            <a:r>
              <a:rPr lang="en-GB" sz="1300" dirty="0">
                <a:solidFill>
                  <a:schemeClr val="tx1">
                    <a:alpha val="18877"/>
                  </a:schemeClr>
                </a:solidFill>
                <a:latin typeface="Calibri" panose="020F0502020204030204" pitchFamily="34" charset="0"/>
                <a:cs typeface="Calibri" panose="020F0502020204030204" pitchFamily="34" charset="0"/>
              </a:rPr>
              <a:t>                                    _________________</a:t>
            </a:r>
          </a:p>
          <a:p>
            <a:r>
              <a:rPr lang="en-GB" sz="1300" dirty="0">
                <a:solidFill>
                  <a:schemeClr val="tx1">
                    <a:alpha val="18877"/>
                  </a:schemeClr>
                </a:solidFill>
                <a:latin typeface="Calibri" panose="020F0502020204030204" pitchFamily="34" charset="0"/>
                <a:cs typeface="Calibri" panose="020F0502020204030204" pitchFamily="34" charset="0"/>
              </a:rPr>
              <a:t>__________________________________</a:t>
            </a:r>
          </a:p>
          <a:p>
            <a:r>
              <a:rPr lang="en-GB" sz="1300" dirty="0">
                <a:solidFill>
                  <a:schemeClr val="tx1">
                    <a:alpha val="18877"/>
                  </a:schemeClr>
                </a:solidFill>
                <a:latin typeface="Calibri" panose="020F0502020204030204" pitchFamily="34" charset="0"/>
                <a:cs typeface="Calibri" panose="020F0502020204030204" pitchFamily="34" charset="0"/>
              </a:rPr>
              <a:t>               ___________________________</a:t>
            </a:r>
          </a:p>
        </p:txBody>
      </p:sp>
    </p:spTree>
    <p:extLst>
      <p:ext uri="{BB962C8B-B14F-4D97-AF65-F5344CB8AC3E}">
        <p14:creationId xmlns:p14="http://schemas.microsoft.com/office/powerpoint/2010/main" val="6240040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283E9E3-C568-D276-694F-F382D6535AE4}"/>
              </a:ext>
            </a:extLst>
          </p:cNvPr>
          <p:cNvSpPr txBox="1">
            <a:spLocks/>
          </p:cNvSpPr>
          <p:nvPr/>
        </p:nvSpPr>
        <p:spPr>
          <a:xfrm>
            <a:off x="599914" y="610139"/>
            <a:ext cx="4290547" cy="374116"/>
          </a:xfrm>
          <a:prstGeom prst="rect">
            <a:avLst/>
          </a:prstGeom>
        </p:spPr>
        <p:txBody>
          <a:bodyPr lIns="0" tIns="0" rIns="0" bIns="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latin typeface="Century Gothic" panose="020B0502020202020204" pitchFamily="34" charset="0"/>
              </a:rPr>
              <a:t>Shift checklist</a:t>
            </a:r>
          </a:p>
        </p:txBody>
      </p:sp>
      <p:sp>
        <p:nvSpPr>
          <p:cNvPr id="27" name="TextBox 26">
            <a:extLst>
              <a:ext uri="{FF2B5EF4-FFF2-40B4-BE49-F238E27FC236}">
                <a16:creationId xmlns:a16="http://schemas.microsoft.com/office/drawing/2014/main" id="{779766D0-DBDC-4D86-FECA-40D316FAFE0D}"/>
              </a:ext>
            </a:extLst>
          </p:cNvPr>
          <p:cNvSpPr txBox="1"/>
          <p:nvPr/>
        </p:nvSpPr>
        <p:spPr>
          <a:xfrm>
            <a:off x="528032" y="1369134"/>
            <a:ext cx="3722619" cy="1015663"/>
          </a:xfrm>
          <a:prstGeom prst="rect">
            <a:avLst/>
          </a:prstGeom>
          <a:noFill/>
        </p:spPr>
        <p:txBody>
          <a:bodyPr wrap="square">
            <a:spAutoFit/>
          </a:bodyPr>
          <a:lstStyle/>
          <a:p>
            <a:r>
              <a:rPr lang="en-GB" sz="1200" b="1" dirty="0">
                <a:solidFill>
                  <a:srgbClr val="141826"/>
                </a:solidFill>
                <a:latin typeface="Century Gothic" panose="020B0502020202020204" pitchFamily="34" charset="0"/>
                <a:cs typeface="Calibri" panose="020F0502020204030204" pitchFamily="34" charset="0"/>
              </a:rPr>
              <a:t>Drug administration:</a:t>
            </a:r>
          </a:p>
          <a:p>
            <a:r>
              <a:rPr lang="en-GB" sz="1200" dirty="0">
                <a:solidFill>
                  <a:srgbClr val="141826"/>
                </a:solidFill>
                <a:latin typeface="Century Gothic" panose="020B0502020202020204" pitchFamily="34" charset="0"/>
                <a:cs typeface="Calibri" panose="020F0502020204030204" pitchFamily="34" charset="0"/>
              </a:rPr>
              <a:t>Is there a drug administration policy/procedure? Have you read it?</a:t>
            </a:r>
          </a:p>
          <a:p>
            <a:r>
              <a:rPr lang="en-GB" sz="1200" dirty="0">
                <a:solidFill>
                  <a:srgbClr val="141826"/>
                </a:solidFill>
                <a:latin typeface="Century Gothic" panose="020B0502020202020204" pitchFamily="34" charset="0"/>
                <a:cs typeface="Calibri" panose="020F0502020204030204" pitchFamily="34" charset="0"/>
              </a:rPr>
              <a:t>Are you aware of the policy for controlled drug administration?</a:t>
            </a:r>
          </a:p>
        </p:txBody>
      </p:sp>
      <p:sp>
        <p:nvSpPr>
          <p:cNvPr id="28" name="TextBox 27">
            <a:extLst>
              <a:ext uri="{FF2B5EF4-FFF2-40B4-BE49-F238E27FC236}">
                <a16:creationId xmlns:a16="http://schemas.microsoft.com/office/drawing/2014/main" id="{463865F4-EE19-7465-469E-6602A18E61F1}"/>
              </a:ext>
            </a:extLst>
          </p:cNvPr>
          <p:cNvSpPr txBox="1"/>
          <p:nvPr/>
        </p:nvSpPr>
        <p:spPr>
          <a:xfrm>
            <a:off x="528031" y="2461741"/>
            <a:ext cx="3486895" cy="1015663"/>
          </a:xfrm>
          <a:prstGeom prst="rect">
            <a:avLst/>
          </a:prstGeom>
          <a:noFill/>
        </p:spPr>
        <p:txBody>
          <a:bodyPr wrap="square">
            <a:spAutoFit/>
          </a:bodyPr>
          <a:lstStyle/>
          <a:p>
            <a:r>
              <a:rPr lang="en-GB" sz="1200" b="1" dirty="0">
                <a:solidFill>
                  <a:srgbClr val="141826"/>
                </a:solidFill>
                <a:latin typeface="Century Gothic" panose="020B0502020202020204" pitchFamily="34" charset="0"/>
                <a:cs typeface="Calibri" panose="020F0502020204030204" pitchFamily="34" charset="0"/>
              </a:rPr>
              <a:t>Clinical procedures:</a:t>
            </a:r>
          </a:p>
          <a:p>
            <a:r>
              <a:rPr lang="en-GB" sz="1200" dirty="0">
                <a:solidFill>
                  <a:srgbClr val="141826"/>
                </a:solidFill>
                <a:latin typeface="Century Gothic" panose="020B0502020202020204" pitchFamily="34" charset="0"/>
                <a:cs typeface="Calibri" panose="020F0502020204030204" pitchFamily="34" charset="0"/>
              </a:rPr>
              <a:t>Is there a clinical protocols manual? 	                                                                                           Have you read it? 	                                                                                                                       Do you know how to find procedures for tasks that you may be required to perform? </a:t>
            </a:r>
          </a:p>
        </p:txBody>
      </p:sp>
      <p:sp>
        <p:nvSpPr>
          <p:cNvPr id="29" name="TextBox 28">
            <a:extLst>
              <a:ext uri="{FF2B5EF4-FFF2-40B4-BE49-F238E27FC236}">
                <a16:creationId xmlns:a16="http://schemas.microsoft.com/office/drawing/2014/main" id="{3AB3F72E-D01F-0F6D-A93A-FA14249313EC}"/>
              </a:ext>
            </a:extLst>
          </p:cNvPr>
          <p:cNvSpPr txBox="1"/>
          <p:nvPr/>
        </p:nvSpPr>
        <p:spPr>
          <a:xfrm>
            <a:off x="3436948" y="2408522"/>
            <a:ext cx="3158670" cy="1092607"/>
          </a:xfrm>
          <a:prstGeom prst="rect">
            <a:avLst/>
          </a:prstGeom>
          <a:noFill/>
          <a:ln>
            <a:noFill/>
          </a:ln>
        </p:spPr>
        <p:txBody>
          <a:bodyPr wrap="square">
            <a:spAutoFit/>
          </a:bodyPr>
          <a:lstStyle/>
          <a:p>
            <a:endParaRPr lang="en-GB" sz="1300" dirty="0">
              <a:latin typeface="Calibri" panose="020F0502020204030204" pitchFamily="34" charset="0"/>
              <a:cs typeface="Calibri" panose="020F0502020204030204" pitchFamily="34" charset="0"/>
            </a:endParaRPr>
          </a:p>
          <a:p>
            <a:r>
              <a:rPr lang="en-GB" sz="1300" dirty="0">
                <a:solidFill>
                  <a:schemeClr val="tx1">
                    <a:alpha val="18877"/>
                  </a:schemeClr>
                </a:solidFill>
                <a:latin typeface="Calibri" panose="020F0502020204030204" pitchFamily="34" charset="0"/>
                <a:cs typeface="Calibri" panose="020F0502020204030204" pitchFamily="34" charset="0"/>
              </a:rPr>
              <a:t>___________________________________</a:t>
            </a:r>
          </a:p>
          <a:p>
            <a:r>
              <a:rPr lang="en-GB" sz="1300" dirty="0">
                <a:solidFill>
                  <a:schemeClr val="tx1">
                    <a:alpha val="18877"/>
                  </a:schemeClr>
                </a:solidFill>
                <a:latin typeface="Calibri" panose="020F0502020204030204" pitchFamily="34" charset="0"/>
                <a:cs typeface="Calibri" panose="020F0502020204030204" pitchFamily="34" charset="0"/>
              </a:rPr>
              <a:t>___________________________________</a:t>
            </a:r>
          </a:p>
          <a:p>
            <a:r>
              <a:rPr lang="en-GB" sz="1300" dirty="0">
                <a:solidFill>
                  <a:schemeClr val="tx1">
                    <a:alpha val="18877"/>
                  </a:schemeClr>
                </a:solidFill>
                <a:latin typeface="Calibri" panose="020F0502020204030204" pitchFamily="34" charset="0"/>
                <a:cs typeface="Calibri" panose="020F0502020204030204" pitchFamily="34" charset="0"/>
              </a:rPr>
              <a:t>    _________________________________</a:t>
            </a:r>
          </a:p>
          <a:p>
            <a:r>
              <a:rPr lang="en-GB" sz="1300" dirty="0">
                <a:solidFill>
                  <a:schemeClr val="tx1">
                    <a:alpha val="18877"/>
                  </a:schemeClr>
                </a:solidFill>
                <a:latin typeface="Calibri" panose="020F0502020204030204" pitchFamily="34" charset="0"/>
                <a:cs typeface="Calibri" panose="020F0502020204030204" pitchFamily="34" charset="0"/>
              </a:rPr>
              <a:t>         _______________________________</a:t>
            </a:r>
          </a:p>
        </p:txBody>
      </p:sp>
      <p:sp>
        <p:nvSpPr>
          <p:cNvPr id="30" name="TextBox 29">
            <a:extLst>
              <a:ext uri="{FF2B5EF4-FFF2-40B4-BE49-F238E27FC236}">
                <a16:creationId xmlns:a16="http://schemas.microsoft.com/office/drawing/2014/main" id="{B05E00C2-BDD9-2451-CFCC-0AF1174D38DB}"/>
              </a:ext>
            </a:extLst>
          </p:cNvPr>
          <p:cNvSpPr txBox="1"/>
          <p:nvPr/>
        </p:nvSpPr>
        <p:spPr>
          <a:xfrm>
            <a:off x="3436948" y="1510906"/>
            <a:ext cx="3109686" cy="892552"/>
          </a:xfrm>
          <a:prstGeom prst="rect">
            <a:avLst/>
          </a:prstGeom>
          <a:noFill/>
          <a:ln>
            <a:noFill/>
          </a:ln>
        </p:spPr>
        <p:txBody>
          <a:bodyPr wrap="square">
            <a:spAutoFit/>
          </a:bodyPr>
          <a:lstStyle/>
          <a:p>
            <a:endParaRPr lang="en-GB" sz="1300" dirty="0">
              <a:latin typeface="Calibri" panose="020F0502020204030204" pitchFamily="34" charset="0"/>
              <a:cs typeface="Calibri" panose="020F0502020204030204" pitchFamily="34" charset="0"/>
            </a:endParaRPr>
          </a:p>
          <a:p>
            <a:r>
              <a:rPr lang="en-GB" sz="1300" dirty="0">
                <a:solidFill>
                  <a:schemeClr val="tx1">
                    <a:alpha val="18877"/>
                  </a:schemeClr>
                </a:solidFill>
                <a:latin typeface="Calibri" panose="020F0502020204030204" pitchFamily="34" charset="0"/>
                <a:cs typeface="Calibri" panose="020F0502020204030204" pitchFamily="34" charset="0"/>
              </a:rPr>
              <a:t>___________________________________</a:t>
            </a:r>
          </a:p>
          <a:p>
            <a:r>
              <a:rPr lang="en-GB" sz="1300" dirty="0">
                <a:solidFill>
                  <a:schemeClr val="tx1">
                    <a:alpha val="18877"/>
                  </a:schemeClr>
                </a:solidFill>
                <a:latin typeface="Calibri" panose="020F0502020204030204" pitchFamily="34" charset="0"/>
                <a:cs typeface="Calibri" panose="020F0502020204030204" pitchFamily="34" charset="0"/>
              </a:rPr>
              <a:t>                 ___________________________</a:t>
            </a:r>
          </a:p>
          <a:p>
            <a:r>
              <a:rPr lang="en-GB" sz="1300" dirty="0">
                <a:solidFill>
                  <a:schemeClr val="tx1">
                    <a:alpha val="18877"/>
                  </a:schemeClr>
                </a:solidFill>
                <a:latin typeface="Calibri" panose="020F0502020204030204" pitchFamily="34" charset="0"/>
                <a:cs typeface="Calibri" panose="020F0502020204030204" pitchFamily="34" charset="0"/>
              </a:rPr>
              <a:t>___________________________________</a:t>
            </a:r>
          </a:p>
        </p:txBody>
      </p:sp>
      <p:sp>
        <p:nvSpPr>
          <p:cNvPr id="31" name="TextBox 30">
            <a:extLst>
              <a:ext uri="{FF2B5EF4-FFF2-40B4-BE49-F238E27FC236}">
                <a16:creationId xmlns:a16="http://schemas.microsoft.com/office/drawing/2014/main" id="{7518C558-51F5-8F06-9B27-270E9A376088}"/>
              </a:ext>
            </a:extLst>
          </p:cNvPr>
          <p:cNvSpPr txBox="1"/>
          <p:nvPr/>
        </p:nvSpPr>
        <p:spPr>
          <a:xfrm>
            <a:off x="3568400" y="3592178"/>
            <a:ext cx="3027218" cy="892552"/>
          </a:xfrm>
          <a:prstGeom prst="rect">
            <a:avLst/>
          </a:prstGeom>
          <a:noFill/>
          <a:ln>
            <a:noFill/>
          </a:ln>
        </p:spPr>
        <p:txBody>
          <a:bodyPr wrap="square">
            <a:spAutoFit/>
          </a:bodyPr>
          <a:lstStyle/>
          <a:p>
            <a:endParaRPr lang="en-GB" sz="1300" dirty="0">
              <a:latin typeface="Calibri" panose="020F0502020204030204" pitchFamily="34" charset="0"/>
              <a:cs typeface="Calibri" panose="020F0502020204030204" pitchFamily="34" charset="0"/>
            </a:endParaRPr>
          </a:p>
          <a:p>
            <a:r>
              <a:rPr lang="en-GB" sz="1300" dirty="0">
                <a:solidFill>
                  <a:schemeClr val="tx1">
                    <a:alpha val="18877"/>
                  </a:schemeClr>
                </a:solidFill>
                <a:latin typeface="Calibri" panose="020F0502020204030204" pitchFamily="34" charset="0"/>
                <a:cs typeface="Calibri" panose="020F0502020204030204" pitchFamily="34" charset="0"/>
              </a:rPr>
              <a:t>__________________________________</a:t>
            </a:r>
          </a:p>
          <a:p>
            <a:r>
              <a:rPr lang="en-GB" sz="1300" dirty="0">
                <a:solidFill>
                  <a:schemeClr val="tx1">
                    <a:alpha val="18877"/>
                  </a:schemeClr>
                </a:solidFill>
                <a:latin typeface="Calibri" panose="020F0502020204030204" pitchFamily="34" charset="0"/>
                <a:cs typeface="Calibri" panose="020F0502020204030204" pitchFamily="34" charset="0"/>
              </a:rPr>
              <a:t>__________________________________</a:t>
            </a:r>
          </a:p>
          <a:p>
            <a:r>
              <a:rPr lang="en-GB" sz="1300" dirty="0">
                <a:solidFill>
                  <a:schemeClr val="tx1">
                    <a:alpha val="18877"/>
                  </a:schemeClr>
                </a:solidFill>
                <a:latin typeface="Calibri" panose="020F0502020204030204" pitchFamily="34" charset="0"/>
                <a:cs typeface="Calibri" panose="020F0502020204030204" pitchFamily="34" charset="0"/>
              </a:rPr>
              <a:t>__________________________________</a:t>
            </a:r>
          </a:p>
        </p:txBody>
      </p:sp>
      <p:sp>
        <p:nvSpPr>
          <p:cNvPr id="32" name="TextBox 31">
            <a:extLst>
              <a:ext uri="{FF2B5EF4-FFF2-40B4-BE49-F238E27FC236}">
                <a16:creationId xmlns:a16="http://schemas.microsoft.com/office/drawing/2014/main" id="{A8D5F83A-2237-9989-E86B-1688D02E4B92}"/>
              </a:ext>
            </a:extLst>
          </p:cNvPr>
          <p:cNvSpPr txBox="1"/>
          <p:nvPr/>
        </p:nvSpPr>
        <p:spPr>
          <a:xfrm>
            <a:off x="528033" y="4575797"/>
            <a:ext cx="5844776" cy="646331"/>
          </a:xfrm>
          <a:prstGeom prst="rect">
            <a:avLst/>
          </a:prstGeom>
          <a:noFill/>
        </p:spPr>
        <p:txBody>
          <a:bodyPr wrap="square">
            <a:spAutoFit/>
          </a:bodyPr>
          <a:lstStyle/>
          <a:p>
            <a:r>
              <a:rPr lang="en-GB" sz="1200" dirty="0">
                <a:solidFill>
                  <a:srgbClr val="141826"/>
                </a:solidFill>
                <a:latin typeface="Century Gothic" panose="020B0502020202020204" pitchFamily="34" charset="0"/>
                <a:cs typeface="Calibri" panose="020F0502020204030204" pitchFamily="34" charset="0"/>
              </a:rPr>
              <a:t>If you do not know some of the answers to the above questions, it is your responsibility to ask a senior member of staff in the area for guidance and advice. For each new shift please complete a fresh form.</a:t>
            </a:r>
          </a:p>
        </p:txBody>
      </p:sp>
      <p:sp>
        <p:nvSpPr>
          <p:cNvPr id="33" name="TextBox 32">
            <a:extLst>
              <a:ext uri="{FF2B5EF4-FFF2-40B4-BE49-F238E27FC236}">
                <a16:creationId xmlns:a16="http://schemas.microsoft.com/office/drawing/2014/main" id="{3DDA5801-2B0A-B1F5-BE8A-C647CAC2B112}"/>
              </a:ext>
            </a:extLst>
          </p:cNvPr>
          <p:cNvSpPr txBox="1"/>
          <p:nvPr/>
        </p:nvSpPr>
        <p:spPr>
          <a:xfrm>
            <a:off x="528031" y="3530623"/>
            <a:ext cx="3347607" cy="1015663"/>
          </a:xfrm>
          <a:prstGeom prst="rect">
            <a:avLst/>
          </a:prstGeom>
          <a:noFill/>
        </p:spPr>
        <p:txBody>
          <a:bodyPr wrap="square">
            <a:spAutoFit/>
          </a:bodyPr>
          <a:lstStyle/>
          <a:p>
            <a:r>
              <a:rPr lang="en-GB" sz="1200" b="1" dirty="0">
                <a:solidFill>
                  <a:srgbClr val="141826"/>
                </a:solidFill>
                <a:latin typeface="Century Gothic" panose="020B0502020202020204" pitchFamily="34" charset="0"/>
                <a:cs typeface="Calibri" panose="020F0502020204030204" pitchFamily="34" charset="0"/>
              </a:rPr>
              <a:t>Health and safety:</a:t>
            </a:r>
          </a:p>
          <a:p>
            <a:r>
              <a:rPr lang="en-GB" sz="1200" dirty="0">
                <a:solidFill>
                  <a:srgbClr val="141826"/>
                </a:solidFill>
                <a:latin typeface="Century Gothic" panose="020B0502020202020204" pitchFamily="34" charset="0"/>
                <a:cs typeface="Calibri" panose="020F0502020204030204" pitchFamily="34" charset="0"/>
              </a:rPr>
              <a:t>If an accident/incident happens, do you know how to report it? </a:t>
            </a:r>
          </a:p>
          <a:p>
            <a:r>
              <a:rPr lang="en-GB" sz="1200" dirty="0">
                <a:solidFill>
                  <a:srgbClr val="141826"/>
                </a:solidFill>
                <a:latin typeface="Century Gothic" panose="020B0502020202020204" pitchFamily="34" charset="0"/>
                <a:cs typeface="Calibri" panose="020F0502020204030204" pitchFamily="34" charset="0"/>
              </a:rPr>
              <a:t>Is there a panic button/alarm system in place?   </a:t>
            </a:r>
          </a:p>
        </p:txBody>
      </p:sp>
      <p:sp>
        <p:nvSpPr>
          <p:cNvPr id="34" name="TextBox 33">
            <a:extLst>
              <a:ext uri="{FF2B5EF4-FFF2-40B4-BE49-F238E27FC236}">
                <a16:creationId xmlns:a16="http://schemas.microsoft.com/office/drawing/2014/main" id="{55F4F7FB-3102-4EFF-AFA9-2876DB257744}"/>
              </a:ext>
            </a:extLst>
          </p:cNvPr>
          <p:cNvSpPr txBox="1"/>
          <p:nvPr/>
        </p:nvSpPr>
        <p:spPr>
          <a:xfrm>
            <a:off x="528033" y="5251639"/>
            <a:ext cx="5552168" cy="276999"/>
          </a:xfrm>
          <a:prstGeom prst="rect">
            <a:avLst/>
          </a:prstGeom>
          <a:noFill/>
        </p:spPr>
        <p:txBody>
          <a:bodyPr wrap="square">
            <a:spAutoFit/>
          </a:bodyPr>
          <a:lstStyle/>
          <a:p>
            <a:r>
              <a:rPr lang="en-GB" sz="1200" dirty="0">
                <a:solidFill>
                  <a:srgbClr val="141826"/>
                </a:solidFill>
                <a:latin typeface="Century Gothic" panose="020B0502020202020204" pitchFamily="34" charset="0"/>
                <a:cs typeface="Calibri" panose="020F0502020204030204" pitchFamily="34" charset="0"/>
              </a:rPr>
              <a:t>Ward induction received	</a:t>
            </a:r>
            <a:r>
              <a:rPr lang="en-GB" sz="1200" b="1" dirty="0">
                <a:solidFill>
                  <a:srgbClr val="141826"/>
                </a:solidFill>
                <a:latin typeface="Century Gothic" panose="020B0502020202020204" pitchFamily="34" charset="0"/>
                <a:cs typeface="Calibri" panose="020F0502020204030204" pitchFamily="34" charset="0"/>
              </a:rPr>
              <a:t>Yes</a:t>
            </a:r>
            <a:r>
              <a:rPr lang="en-GB" sz="1200" dirty="0">
                <a:solidFill>
                  <a:srgbClr val="141826"/>
                </a:solidFill>
                <a:latin typeface="Century Gothic" panose="020B0502020202020204" pitchFamily="34" charset="0"/>
                <a:cs typeface="Calibri" panose="020F0502020204030204" pitchFamily="34" charset="0"/>
              </a:rPr>
              <a:t>     </a:t>
            </a:r>
            <a:r>
              <a:rPr lang="en-GB" sz="1200" b="1" dirty="0">
                <a:solidFill>
                  <a:srgbClr val="141826"/>
                </a:solidFill>
                <a:latin typeface="Century Gothic" panose="020B0502020202020204" pitchFamily="34" charset="0"/>
                <a:cs typeface="Calibri" panose="020F0502020204030204" pitchFamily="34" charset="0"/>
              </a:rPr>
              <a:t>No</a:t>
            </a:r>
            <a:r>
              <a:rPr lang="en-GB" sz="1200" dirty="0">
                <a:solidFill>
                  <a:srgbClr val="141826"/>
                </a:solidFill>
                <a:latin typeface="Century Gothic" panose="020B0502020202020204" pitchFamily="34" charset="0"/>
                <a:cs typeface="Calibri" panose="020F0502020204030204" pitchFamily="34" charset="0"/>
              </a:rPr>
              <a:t> </a:t>
            </a:r>
          </a:p>
        </p:txBody>
      </p:sp>
    </p:spTree>
    <p:extLst>
      <p:ext uri="{BB962C8B-B14F-4D97-AF65-F5344CB8AC3E}">
        <p14:creationId xmlns:p14="http://schemas.microsoft.com/office/powerpoint/2010/main" val="33013074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7C1456EF-7A31-A202-6594-DDA9034FDBFD}"/>
              </a:ext>
            </a:extLst>
          </p:cNvPr>
          <p:cNvSpPr txBox="1"/>
          <p:nvPr/>
        </p:nvSpPr>
        <p:spPr>
          <a:xfrm>
            <a:off x="528033" y="2699163"/>
            <a:ext cx="2484369" cy="1384995"/>
          </a:xfrm>
          <a:prstGeom prst="rect">
            <a:avLst/>
          </a:prstGeom>
          <a:noFill/>
        </p:spPr>
        <p:txBody>
          <a:bodyPr wrap="square">
            <a:spAutoFit/>
          </a:bodyPr>
          <a:lstStyle/>
          <a:p>
            <a:pPr>
              <a:spcBef>
                <a:spcPts val="163"/>
              </a:spcBef>
            </a:pPr>
            <a:r>
              <a:rPr lang="en-GB" sz="1200" b="1" dirty="0">
                <a:solidFill>
                  <a:srgbClr val="141826"/>
                </a:solidFill>
                <a:latin typeface="Century Gothic" panose="020B0502020202020204" pitchFamily="34" charset="0"/>
                <a:ea typeface="Times New Roman" panose="02020603050405020304" pitchFamily="18" charset="0"/>
                <a:cs typeface="Calibri" panose="020F0502020204030204" pitchFamily="34" charset="0"/>
              </a:rPr>
              <a:t>The Health and Care Professions Council (HCPC)</a:t>
            </a:r>
          </a:p>
          <a:p>
            <a:pPr>
              <a:buNone/>
            </a:pPr>
            <a:r>
              <a:rPr lang="en-GB" sz="1200" dirty="0">
                <a:solidFill>
                  <a:srgbClr val="141826"/>
                </a:solidFill>
                <a:latin typeface="Century Gothic" panose="020B0502020202020204" pitchFamily="34" charset="0"/>
                <a:ea typeface="Calibri" panose="020F0502020204030204" pitchFamily="34" charset="0"/>
                <a:cs typeface="Calibri" panose="020F0502020204030204" pitchFamily="34" charset="0"/>
              </a:rPr>
              <a:t>184-186</a:t>
            </a:r>
          </a:p>
          <a:p>
            <a:pPr>
              <a:buNone/>
            </a:pPr>
            <a:r>
              <a:rPr lang="en-GB" sz="1200" dirty="0">
                <a:solidFill>
                  <a:srgbClr val="141826"/>
                </a:solidFill>
                <a:latin typeface="Century Gothic" panose="020B0502020202020204" pitchFamily="34" charset="0"/>
                <a:ea typeface="Calibri" panose="020F0502020204030204" pitchFamily="34" charset="0"/>
                <a:cs typeface="Calibri" panose="020F0502020204030204" pitchFamily="34" charset="0"/>
              </a:rPr>
              <a:t>Kennington Park Road, London, SE11 4BU</a:t>
            </a:r>
          </a:p>
          <a:p>
            <a:pPr>
              <a:buNone/>
            </a:pPr>
            <a:r>
              <a:rPr lang="en-GB" sz="1200" dirty="0">
                <a:solidFill>
                  <a:srgbClr val="141826"/>
                </a:solidFill>
                <a:latin typeface="Century Gothic" panose="020B0502020202020204" pitchFamily="34" charset="0"/>
                <a:ea typeface="Calibri" panose="020F0502020204030204" pitchFamily="34" charset="0"/>
                <a:cs typeface="Calibri" panose="020F0502020204030204" pitchFamily="34" charset="0"/>
              </a:rPr>
              <a:t>Tel: 0300 500 6184</a:t>
            </a:r>
          </a:p>
          <a:p>
            <a:pPr>
              <a:buNone/>
            </a:pPr>
            <a:r>
              <a:rPr lang="en-GB" sz="1200" u="sng" dirty="0">
                <a:solidFill>
                  <a:srgbClr val="141826"/>
                </a:solidFill>
                <a:latin typeface="Century Gothic" panose="020B0502020202020204" pitchFamily="34" charset="0"/>
                <a:ea typeface="Calibri" panose="020F0502020204030204" pitchFamily="34" charset="0"/>
                <a:cs typeface="Calibri" panose="020F0502020204030204" pitchFamily="34" charset="0"/>
                <a:hlinkClick r:id="rId3"/>
              </a:rPr>
              <a:t>www.hcpc-uk.org/</a:t>
            </a:r>
            <a:endParaRPr lang="en-GB" sz="1200" dirty="0">
              <a:solidFill>
                <a:srgbClr val="141826"/>
              </a:solidFill>
              <a:latin typeface="Century Gothic" panose="020B050202020202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FFED7E06-E8B1-A478-E7A4-CC9D656630D6}"/>
              </a:ext>
            </a:extLst>
          </p:cNvPr>
          <p:cNvSpPr txBox="1"/>
          <p:nvPr/>
        </p:nvSpPr>
        <p:spPr>
          <a:xfrm>
            <a:off x="3184345" y="2699163"/>
            <a:ext cx="2173038" cy="1384995"/>
          </a:xfrm>
          <a:prstGeom prst="rect">
            <a:avLst/>
          </a:prstGeom>
          <a:noFill/>
        </p:spPr>
        <p:txBody>
          <a:bodyPr wrap="square">
            <a:spAutoFit/>
          </a:bodyPr>
          <a:lstStyle/>
          <a:p>
            <a:r>
              <a:rPr lang="en-GB" sz="1200" b="1" dirty="0">
                <a:solidFill>
                  <a:srgbClr val="141826"/>
                </a:solidFill>
                <a:latin typeface="Century Gothic" panose="020B0502020202020204" pitchFamily="34" charset="0"/>
                <a:cs typeface="Calibri" panose="020F0502020204030204" pitchFamily="34" charset="0"/>
              </a:rPr>
              <a:t>The General Medical Council (GMC)</a:t>
            </a:r>
          </a:p>
          <a:p>
            <a:r>
              <a:rPr lang="en-GB" sz="1200" dirty="0">
                <a:solidFill>
                  <a:srgbClr val="141826"/>
                </a:solidFill>
                <a:latin typeface="Century Gothic" panose="020B0502020202020204" pitchFamily="34" charset="0"/>
                <a:cs typeface="Calibri" panose="020F0502020204030204" pitchFamily="34" charset="0"/>
              </a:rPr>
              <a:t>3BH, 350 Euston Rd, </a:t>
            </a:r>
          </a:p>
          <a:p>
            <a:r>
              <a:rPr lang="en-GB" sz="1200" dirty="0">
                <a:solidFill>
                  <a:srgbClr val="141826"/>
                </a:solidFill>
                <a:latin typeface="Century Gothic" panose="020B0502020202020204" pitchFamily="34" charset="0"/>
                <a:cs typeface="Calibri" panose="020F0502020204030204" pitchFamily="34" charset="0"/>
              </a:rPr>
              <a:t>London </a:t>
            </a:r>
          </a:p>
          <a:p>
            <a:r>
              <a:rPr lang="en-GB" sz="1200" dirty="0">
                <a:solidFill>
                  <a:srgbClr val="141826"/>
                </a:solidFill>
                <a:latin typeface="Century Gothic" panose="020B0502020202020204" pitchFamily="34" charset="0"/>
                <a:cs typeface="Calibri" panose="020F0502020204030204" pitchFamily="34" charset="0"/>
              </a:rPr>
              <a:t>NW1 3JN </a:t>
            </a:r>
          </a:p>
          <a:p>
            <a:r>
              <a:rPr lang="en-GB" sz="1200" dirty="0">
                <a:solidFill>
                  <a:srgbClr val="141826"/>
                </a:solidFill>
                <a:latin typeface="Century Gothic" panose="020B0502020202020204" pitchFamily="34" charset="0"/>
                <a:cs typeface="Calibri" panose="020F0502020204030204" pitchFamily="34" charset="0"/>
              </a:rPr>
              <a:t>Tel: 0161 923 6602</a:t>
            </a:r>
          </a:p>
          <a:p>
            <a:r>
              <a:rPr lang="en-GB" sz="1200" u="sng" dirty="0">
                <a:solidFill>
                  <a:srgbClr val="141826"/>
                </a:solidFill>
                <a:latin typeface="Century Gothic" panose="020B0502020202020204" pitchFamily="34" charset="0"/>
                <a:cs typeface="Calibri" panose="020F0502020204030204" pitchFamily="34" charset="0"/>
                <a:hlinkClick r:id="rId4"/>
              </a:rPr>
              <a:t>www.gmc-uk.org/</a:t>
            </a:r>
            <a:endParaRPr lang="en-GB" sz="1200" dirty="0">
              <a:solidFill>
                <a:srgbClr val="141826"/>
              </a:solidFill>
              <a:latin typeface="Century Gothic" panose="020B050202020202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01DD83B3-425C-08DD-1A80-F107F20BA190}"/>
              </a:ext>
            </a:extLst>
          </p:cNvPr>
          <p:cNvSpPr txBox="1"/>
          <p:nvPr/>
        </p:nvSpPr>
        <p:spPr>
          <a:xfrm>
            <a:off x="528033" y="4285490"/>
            <a:ext cx="2618808" cy="1938992"/>
          </a:xfrm>
          <a:prstGeom prst="rect">
            <a:avLst/>
          </a:prstGeom>
          <a:noFill/>
        </p:spPr>
        <p:txBody>
          <a:bodyPr wrap="square">
            <a:spAutoFit/>
          </a:bodyPr>
          <a:lstStyle/>
          <a:p>
            <a:r>
              <a:rPr lang="en-GB" sz="1200" b="1" dirty="0">
                <a:solidFill>
                  <a:srgbClr val="141826"/>
                </a:solidFill>
                <a:latin typeface="Century Gothic" panose="020B0502020202020204" pitchFamily="34" charset="0"/>
                <a:cs typeface="Calibri" panose="020F0502020204030204" pitchFamily="34" charset="0"/>
              </a:rPr>
              <a:t>General Pharmaceutical </a:t>
            </a:r>
            <a:br>
              <a:rPr lang="en-GB" sz="1200" b="1" dirty="0">
                <a:solidFill>
                  <a:srgbClr val="141826"/>
                </a:solidFill>
                <a:latin typeface="Century Gothic" panose="020B0502020202020204" pitchFamily="34" charset="0"/>
                <a:cs typeface="Calibri" panose="020F0502020204030204" pitchFamily="34" charset="0"/>
              </a:rPr>
            </a:br>
            <a:r>
              <a:rPr lang="en-GB" sz="1200" b="1" dirty="0">
                <a:solidFill>
                  <a:srgbClr val="141826"/>
                </a:solidFill>
                <a:latin typeface="Century Gothic" panose="020B0502020202020204" pitchFamily="34" charset="0"/>
                <a:cs typeface="Calibri" panose="020F0502020204030204" pitchFamily="34" charset="0"/>
              </a:rPr>
              <a:t>Council (GPhC)</a:t>
            </a:r>
          </a:p>
          <a:p>
            <a:r>
              <a:rPr lang="en-GB" sz="1200" dirty="0">
                <a:solidFill>
                  <a:srgbClr val="141826"/>
                </a:solidFill>
                <a:latin typeface="Century Gothic" panose="020B0502020202020204" pitchFamily="34" charset="0"/>
                <a:cs typeface="Calibri" panose="020F0502020204030204" pitchFamily="34" charset="0"/>
              </a:rPr>
              <a:t>General Pharmaceutical Council, </a:t>
            </a:r>
          </a:p>
          <a:p>
            <a:r>
              <a:rPr lang="en-GB" sz="1200" dirty="0">
                <a:solidFill>
                  <a:srgbClr val="141826"/>
                </a:solidFill>
                <a:latin typeface="Century Gothic" panose="020B0502020202020204" pitchFamily="34" charset="0"/>
                <a:cs typeface="Calibri" panose="020F0502020204030204" pitchFamily="34" charset="0"/>
              </a:rPr>
              <a:t>25 Canada Square,</a:t>
            </a:r>
          </a:p>
          <a:p>
            <a:r>
              <a:rPr lang="en-GB" sz="1200" dirty="0">
                <a:solidFill>
                  <a:srgbClr val="141826"/>
                </a:solidFill>
                <a:latin typeface="Century Gothic" panose="020B0502020202020204" pitchFamily="34" charset="0"/>
                <a:cs typeface="Calibri" panose="020F0502020204030204" pitchFamily="34" charset="0"/>
              </a:rPr>
              <a:t>London, </a:t>
            </a:r>
          </a:p>
          <a:p>
            <a:r>
              <a:rPr lang="en-GB" sz="1200" dirty="0">
                <a:solidFill>
                  <a:srgbClr val="141826"/>
                </a:solidFill>
                <a:latin typeface="Century Gothic" panose="020B0502020202020204" pitchFamily="34" charset="0"/>
                <a:cs typeface="Calibri" panose="020F0502020204030204" pitchFamily="34" charset="0"/>
              </a:rPr>
              <a:t>E14 5LQ </a:t>
            </a:r>
          </a:p>
          <a:p>
            <a:r>
              <a:rPr lang="en-GB" sz="1200" dirty="0">
                <a:solidFill>
                  <a:srgbClr val="141826"/>
                </a:solidFill>
                <a:latin typeface="Century Gothic" panose="020B0502020202020204" pitchFamily="34" charset="0"/>
                <a:cs typeface="Calibri" panose="020F0502020204030204" pitchFamily="34" charset="0"/>
              </a:rPr>
              <a:t>Tel: 020 3713 8000</a:t>
            </a:r>
          </a:p>
          <a:p>
            <a:r>
              <a:rPr lang="en-GB" sz="1200" dirty="0">
                <a:solidFill>
                  <a:srgbClr val="141826"/>
                </a:solidFill>
                <a:latin typeface="Century Gothic" panose="020B0502020202020204" pitchFamily="34" charset="0"/>
                <a:cs typeface="Calibri" panose="020F0502020204030204" pitchFamily="34" charset="0"/>
              </a:rPr>
              <a:t>Email: </a:t>
            </a:r>
            <a:r>
              <a:rPr lang="en-GB" sz="1200" dirty="0" err="1">
                <a:solidFill>
                  <a:srgbClr val="141826"/>
                </a:solidFill>
                <a:latin typeface="Century Gothic" panose="020B0502020202020204" pitchFamily="34" charset="0"/>
                <a:cs typeface="Calibri" panose="020F0502020204030204" pitchFamily="34" charset="0"/>
                <a:hlinkClick r:id="rId5"/>
              </a:rPr>
              <a:t>info@pharmacyregulation.org</a:t>
            </a:r>
            <a:endParaRPr lang="en-GB" sz="1200" dirty="0">
              <a:solidFill>
                <a:srgbClr val="141826"/>
              </a:solidFill>
              <a:latin typeface="Century Gothic" panose="020B050202020202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0CBB4E3E-9E08-5F0F-4C8E-EF533220F892}"/>
              </a:ext>
            </a:extLst>
          </p:cNvPr>
          <p:cNvSpPr txBox="1"/>
          <p:nvPr/>
        </p:nvSpPr>
        <p:spPr>
          <a:xfrm>
            <a:off x="3251561" y="4285488"/>
            <a:ext cx="2484369" cy="1569660"/>
          </a:xfrm>
          <a:prstGeom prst="rect">
            <a:avLst/>
          </a:prstGeom>
          <a:noFill/>
        </p:spPr>
        <p:txBody>
          <a:bodyPr wrap="square">
            <a:spAutoFit/>
          </a:bodyPr>
          <a:lstStyle/>
          <a:p>
            <a:r>
              <a:rPr lang="en-GB" sz="1200" b="1" dirty="0">
                <a:solidFill>
                  <a:srgbClr val="141826"/>
                </a:solidFill>
                <a:latin typeface="Century Gothic" panose="020B0502020202020204" pitchFamily="34" charset="0"/>
                <a:cs typeface="Calibri" panose="020F0502020204030204" pitchFamily="34" charset="0"/>
              </a:rPr>
              <a:t>Care Quality Commission (CQC)</a:t>
            </a:r>
          </a:p>
          <a:p>
            <a:r>
              <a:rPr lang="en-GB" sz="1200" dirty="0">
                <a:solidFill>
                  <a:srgbClr val="141826"/>
                </a:solidFill>
                <a:latin typeface="Century Gothic" panose="020B0502020202020204" pitchFamily="34" charset="0"/>
                <a:cs typeface="Calibri" panose="020F0502020204030204" pitchFamily="34" charset="0"/>
              </a:rPr>
              <a:t>Citygate, </a:t>
            </a:r>
          </a:p>
          <a:p>
            <a:r>
              <a:rPr lang="en-GB" sz="1200" dirty="0">
                <a:solidFill>
                  <a:srgbClr val="141826"/>
                </a:solidFill>
                <a:latin typeface="Century Gothic" panose="020B0502020202020204" pitchFamily="34" charset="0"/>
                <a:cs typeface="Calibri" panose="020F0502020204030204" pitchFamily="34" charset="0"/>
              </a:rPr>
              <a:t>Gallowgate,</a:t>
            </a:r>
          </a:p>
          <a:p>
            <a:r>
              <a:rPr lang="en-GB" sz="1200" dirty="0">
                <a:solidFill>
                  <a:srgbClr val="141826"/>
                </a:solidFill>
                <a:latin typeface="Century Gothic" panose="020B0502020202020204" pitchFamily="34" charset="0"/>
                <a:cs typeface="Calibri" panose="020F0502020204030204" pitchFamily="34" charset="0"/>
              </a:rPr>
              <a:t>Newcastle upon Tyne, </a:t>
            </a:r>
          </a:p>
          <a:p>
            <a:r>
              <a:rPr lang="en-GB" sz="1200" dirty="0">
                <a:solidFill>
                  <a:srgbClr val="141826"/>
                </a:solidFill>
                <a:latin typeface="Century Gothic" panose="020B0502020202020204" pitchFamily="34" charset="0"/>
                <a:cs typeface="Calibri" panose="020F0502020204030204" pitchFamily="34" charset="0"/>
              </a:rPr>
              <a:t>NE1 4PA</a:t>
            </a:r>
          </a:p>
          <a:p>
            <a:r>
              <a:rPr lang="en-GB" sz="1200" dirty="0">
                <a:solidFill>
                  <a:srgbClr val="141826"/>
                </a:solidFill>
                <a:latin typeface="Century Gothic" panose="020B0502020202020204" pitchFamily="34" charset="0"/>
                <a:cs typeface="Calibri" panose="020F0502020204030204" pitchFamily="34" charset="0"/>
              </a:rPr>
              <a:t>Tel: 03000 616161</a:t>
            </a:r>
          </a:p>
          <a:p>
            <a:r>
              <a:rPr lang="en-GB" sz="1200" dirty="0">
                <a:solidFill>
                  <a:srgbClr val="141826"/>
                </a:solidFill>
                <a:latin typeface="Century Gothic" panose="020B0502020202020204" pitchFamily="34" charset="0"/>
                <a:cs typeface="Calibri" panose="020F0502020204030204" pitchFamily="34" charset="0"/>
              </a:rPr>
              <a:t>Email:  </a:t>
            </a:r>
            <a:r>
              <a:rPr lang="en-GB" sz="1200" dirty="0" err="1">
                <a:solidFill>
                  <a:srgbClr val="141826"/>
                </a:solidFill>
                <a:latin typeface="Century Gothic" panose="020B0502020202020204" pitchFamily="34" charset="0"/>
                <a:cs typeface="Calibri" panose="020F0502020204030204" pitchFamily="34" charset="0"/>
                <a:hlinkClick r:id="rId6"/>
              </a:rPr>
              <a:t>enquiries@cqc.org.uk</a:t>
            </a:r>
            <a:endParaRPr lang="en-GB" sz="1200" dirty="0">
              <a:solidFill>
                <a:srgbClr val="141826"/>
              </a:solidFill>
              <a:latin typeface="Century Gothic" panose="020B0502020202020204" pitchFamily="34" charset="0"/>
              <a:cs typeface="Calibri" panose="020F0502020204030204" pitchFamily="34" charset="0"/>
            </a:endParaRPr>
          </a:p>
        </p:txBody>
      </p:sp>
      <p:sp>
        <p:nvSpPr>
          <p:cNvPr id="16" name="Title 1">
            <a:extLst>
              <a:ext uri="{FF2B5EF4-FFF2-40B4-BE49-F238E27FC236}">
                <a16:creationId xmlns:a16="http://schemas.microsoft.com/office/drawing/2014/main" id="{506EF1B9-6070-9398-B2B8-66B666792530}"/>
              </a:ext>
            </a:extLst>
          </p:cNvPr>
          <p:cNvSpPr txBox="1">
            <a:spLocks/>
          </p:cNvSpPr>
          <p:nvPr/>
        </p:nvSpPr>
        <p:spPr>
          <a:xfrm>
            <a:off x="528033" y="669073"/>
            <a:ext cx="4290547" cy="374116"/>
          </a:xfrm>
          <a:prstGeom prst="rect">
            <a:avLst/>
          </a:prstGeom>
        </p:spPr>
        <p:txBody>
          <a:bodyPr lIns="0" tIns="0" rIns="0" bIns="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latin typeface="Century Gothic" panose="020B0502020202020204" pitchFamily="34" charset="0"/>
              </a:rPr>
              <a:t>Contact details for regulators</a:t>
            </a:r>
          </a:p>
        </p:txBody>
      </p:sp>
      <p:sp>
        <p:nvSpPr>
          <p:cNvPr id="17" name="TextBox 16">
            <a:extLst>
              <a:ext uri="{FF2B5EF4-FFF2-40B4-BE49-F238E27FC236}">
                <a16:creationId xmlns:a16="http://schemas.microsoft.com/office/drawing/2014/main" id="{5513D477-2F33-2961-6DC2-F0B16EE588CA}"/>
              </a:ext>
            </a:extLst>
          </p:cNvPr>
          <p:cNvSpPr txBox="1"/>
          <p:nvPr/>
        </p:nvSpPr>
        <p:spPr>
          <a:xfrm>
            <a:off x="528033" y="1252316"/>
            <a:ext cx="5915025" cy="803369"/>
          </a:xfrm>
          <a:prstGeom prst="rect">
            <a:avLst/>
          </a:prstGeom>
          <a:noFill/>
        </p:spPr>
        <p:txBody>
          <a:bodyPr wrap="square" numCol="1" spcCol="432000">
            <a:noAutofit/>
          </a:bodyPr>
          <a:lstStyle/>
          <a:p>
            <a:pPr>
              <a:spcAft>
                <a:spcPts val="488"/>
              </a:spcAft>
              <a:buClr>
                <a:srgbClr val="156082"/>
              </a:buClr>
            </a:pPr>
            <a:r>
              <a:rPr lang="en-US" sz="1200" b="1" dirty="0">
                <a:solidFill>
                  <a:srgbClr val="141826"/>
                </a:solidFill>
                <a:latin typeface="Century Gothic" panose="020B0502020202020204" pitchFamily="34" charset="0"/>
                <a:cs typeface="Calibri" panose="020F0502020204030204" pitchFamily="34" charset="0"/>
              </a:rPr>
              <a:t>Nursing and Midwifery Council – web address related to:</a:t>
            </a:r>
          </a:p>
          <a:p>
            <a:pPr>
              <a:buClr>
                <a:srgbClr val="156082"/>
              </a:buClr>
            </a:pPr>
            <a:r>
              <a:rPr lang="en-US" sz="1200" dirty="0">
                <a:solidFill>
                  <a:srgbClr val="141826"/>
                </a:solidFill>
                <a:latin typeface="Century Gothic" panose="020B0502020202020204" pitchFamily="34" charset="0"/>
                <a:cs typeface="Calibri" panose="020F0502020204030204" pitchFamily="34" charset="0"/>
              </a:rPr>
              <a:t>Covert administration of Medicines NMC guidelines September 2001 </a:t>
            </a:r>
            <a:r>
              <a:rPr lang="en-US" sz="1200" dirty="0" err="1">
                <a:solidFill>
                  <a:srgbClr val="141826"/>
                </a:solidFill>
                <a:latin typeface="Century Gothic" panose="020B0502020202020204" pitchFamily="34" charset="0"/>
                <a:cs typeface="Calibri" panose="020F0502020204030204" pitchFamily="34" charset="0"/>
                <a:hlinkClick r:id="rId7"/>
              </a:rPr>
              <a:t>www.nmc-uk.org</a:t>
            </a:r>
            <a:endParaRPr lang="en-US" sz="1200" dirty="0">
              <a:solidFill>
                <a:srgbClr val="141826"/>
              </a:solidFill>
              <a:latin typeface="Century Gothic" panose="020B0502020202020204" pitchFamily="34" charset="0"/>
              <a:cs typeface="Calibri" panose="020F0502020204030204" pitchFamily="34" charset="0"/>
            </a:endParaRPr>
          </a:p>
          <a:p>
            <a:pPr>
              <a:buClr>
                <a:srgbClr val="156082"/>
              </a:buClr>
            </a:pPr>
            <a:r>
              <a:rPr lang="en-US" sz="1200" dirty="0">
                <a:solidFill>
                  <a:srgbClr val="141826"/>
                </a:solidFill>
                <a:latin typeface="Century Gothic" panose="020B0502020202020204" pitchFamily="34" charset="0"/>
                <a:cs typeface="Calibri" panose="020F0502020204030204" pitchFamily="34" charset="0"/>
              </a:rPr>
              <a:t>Ethical Responsibilities of Health Care Workers </a:t>
            </a:r>
            <a:r>
              <a:rPr lang="en-US" sz="1200" dirty="0" err="1">
                <a:solidFill>
                  <a:srgbClr val="141826"/>
                </a:solidFill>
                <a:latin typeface="Century Gothic" panose="020B0502020202020204" pitchFamily="34" charset="0"/>
                <a:cs typeface="Calibri" panose="020F0502020204030204" pitchFamily="34" charset="0"/>
                <a:hlinkClick r:id="rId7"/>
              </a:rPr>
              <a:t>www.nmc-uk.org</a:t>
            </a:r>
            <a:endParaRPr lang="en-US" sz="1200" dirty="0">
              <a:solidFill>
                <a:srgbClr val="141826"/>
              </a:solidFill>
              <a:latin typeface="Century Gothic" panose="020B0502020202020204" pitchFamily="34" charset="0"/>
              <a:cs typeface="Calibri" panose="020F0502020204030204" pitchFamily="34" charset="0"/>
            </a:endParaRPr>
          </a:p>
          <a:p>
            <a:pPr>
              <a:buClr>
                <a:srgbClr val="156082"/>
              </a:buClr>
            </a:pPr>
            <a:r>
              <a:rPr lang="en-US" sz="1200" dirty="0">
                <a:solidFill>
                  <a:srgbClr val="141826"/>
                </a:solidFill>
                <a:latin typeface="Century Gothic" panose="020B0502020202020204" pitchFamily="34" charset="0"/>
                <a:cs typeface="Calibri" panose="020F0502020204030204" pitchFamily="34" charset="0"/>
              </a:rPr>
              <a:t>Expert Advisory Group on Aids </a:t>
            </a:r>
            <a:r>
              <a:rPr lang="en-US" sz="1200" dirty="0">
                <a:solidFill>
                  <a:srgbClr val="141826"/>
                </a:solidFill>
                <a:latin typeface="Century Gothic" panose="020B0502020202020204" pitchFamily="34" charset="0"/>
                <a:cs typeface="Calibri" panose="020F0502020204030204" pitchFamily="34" charset="0"/>
                <a:hlinkClick r:id="rId8"/>
              </a:rPr>
              <a:t>https://</a:t>
            </a:r>
            <a:r>
              <a:rPr lang="en-US" sz="1200" dirty="0" err="1">
                <a:solidFill>
                  <a:srgbClr val="141826"/>
                </a:solidFill>
                <a:latin typeface="Century Gothic" panose="020B0502020202020204" pitchFamily="34" charset="0"/>
                <a:cs typeface="Calibri" panose="020F0502020204030204" pitchFamily="34" charset="0"/>
                <a:hlinkClick r:id="rId8"/>
              </a:rPr>
              <a:t>www.gov.uk</a:t>
            </a:r>
            <a:r>
              <a:rPr lang="en-US" sz="1200" dirty="0">
                <a:solidFill>
                  <a:srgbClr val="141826"/>
                </a:solidFill>
                <a:latin typeface="Century Gothic" panose="020B0502020202020204" pitchFamily="34" charset="0"/>
                <a:cs typeface="Calibri" panose="020F0502020204030204" pitchFamily="34" charset="0"/>
                <a:hlinkClick r:id="rId8"/>
              </a:rPr>
              <a:t>/government/groups/expert-advisory-group-on-aids</a:t>
            </a:r>
            <a:endParaRPr lang="en-US" sz="1200" dirty="0">
              <a:solidFill>
                <a:srgbClr val="141826"/>
              </a:solidFill>
              <a:latin typeface="Century Gothic" panose="020B0502020202020204" pitchFamily="34" charset="0"/>
              <a:cs typeface="Calibri" panose="020F0502020204030204" pitchFamily="34" charset="0"/>
            </a:endParaRPr>
          </a:p>
          <a:p>
            <a:pPr>
              <a:spcAft>
                <a:spcPts val="488"/>
              </a:spcAft>
              <a:buClr>
                <a:srgbClr val="156082"/>
              </a:buClr>
            </a:pPr>
            <a:endParaRPr lang="en-US" sz="1200" dirty="0">
              <a:solidFill>
                <a:srgbClr val="141826"/>
              </a:solidFill>
              <a:latin typeface="Century Gothic" panose="020B0502020202020204" pitchFamily="34" charset="0"/>
              <a:cs typeface="Calibri" panose="020F0502020204030204" pitchFamily="34" charset="0"/>
            </a:endParaRPr>
          </a:p>
          <a:p>
            <a:pPr>
              <a:spcAft>
                <a:spcPts val="488"/>
              </a:spcAft>
              <a:buClr>
                <a:srgbClr val="156082"/>
              </a:buClr>
            </a:pPr>
            <a:endParaRPr lang="en-US" sz="1200" dirty="0">
              <a:solidFill>
                <a:srgbClr val="141826"/>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31628809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506EF1B9-6070-9398-B2B8-66B666792530}"/>
              </a:ext>
            </a:extLst>
          </p:cNvPr>
          <p:cNvSpPr txBox="1">
            <a:spLocks/>
          </p:cNvSpPr>
          <p:nvPr/>
        </p:nvSpPr>
        <p:spPr>
          <a:xfrm>
            <a:off x="528033" y="669073"/>
            <a:ext cx="4290547" cy="374116"/>
          </a:xfrm>
          <a:prstGeom prst="rect">
            <a:avLst/>
          </a:prstGeom>
        </p:spPr>
        <p:txBody>
          <a:bodyPr lIns="0" tIns="0" rIns="0" bIns="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dirty="0">
                <a:latin typeface="Century Gothic" panose="020B0502020202020204" pitchFamily="34" charset="0"/>
              </a:rPr>
              <a:t>Contact details for regulators</a:t>
            </a:r>
          </a:p>
        </p:txBody>
      </p:sp>
      <p:sp>
        <p:nvSpPr>
          <p:cNvPr id="18" name="TextBox 17">
            <a:extLst>
              <a:ext uri="{FF2B5EF4-FFF2-40B4-BE49-F238E27FC236}">
                <a16:creationId xmlns:a16="http://schemas.microsoft.com/office/drawing/2014/main" id="{2314308B-1580-5BCE-BB2C-F024C2FC4727}"/>
              </a:ext>
            </a:extLst>
          </p:cNvPr>
          <p:cNvSpPr txBox="1"/>
          <p:nvPr/>
        </p:nvSpPr>
        <p:spPr>
          <a:xfrm>
            <a:off x="602045" y="1244381"/>
            <a:ext cx="4063261" cy="441945"/>
          </a:xfrm>
          <a:prstGeom prst="rect">
            <a:avLst/>
          </a:prstGeom>
          <a:noFill/>
        </p:spPr>
        <p:txBody>
          <a:bodyPr wrap="square" numCol="1" spcCol="432000">
            <a:noAutofit/>
          </a:bodyPr>
          <a:lstStyle/>
          <a:p>
            <a:pPr>
              <a:buClr>
                <a:srgbClr val="156082"/>
              </a:buClr>
            </a:pPr>
            <a:r>
              <a:rPr lang="en-US" sz="1200" dirty="0">
                <a:solidFill>
                  <a:srgbClr val="141826"/>
                </a:solidFill>
                <a:latin typeface="Century Gothic" panose="020B0502020202020204" pitchFamily="34" charset="0"/>
                <a:cs typeface="Calibri" panose="020F0502020204030204" pitchFamily="34" charset="0"/>
              </a:rPr>
              <a:t>For details of how to contact your local child or adult abuse team contact:</a:t>
            </a:r>
          </a:p>
        </p:txBody>
      </p:sp>
      <p:sp>
        <p:nvSpPr>
          <p:cNvPr id="19" name="TextBox 18">
            <a:extLst>
              <a:ext uri="{FF2B5EF4-FFF2-40B4-BE49-F238E27FC236}">
                <a16:creationId xmlns:a16="http://schemas.microsoft.com/office/drawing/2014/main" id="{30A70690-49B9-133B-9E50-F854FA3D3D2B}"/>
              </a:ext>
            </a:extLst>
          </p:cNvPr>
          <p:cNvSpPr txBox="1"/>
          <p:nvPr/>
        </p:nvSpPr>
        <p:spPr>
          <a:xfrm>
            <a:off x="602045" y="1924151"/>
            <a:ext cx="2484369" cy="1384995"/>
          </a:xfrm>
          <a:prstGeom prst="rect">
            <a:avLst/>
          </a:prstGeom>
          <a:noFill/>
        </p:spPr>
        <p:txBody>
          <a:bodyPr wrap="square">
            <a:spAutoFit/>
          </a:bodyPr>
          <a:lstStyle/>
          <a:p>
            <a:r>
              <a:rPr lang="en-GB" sz="1200" b="1" dirty="0">
                <a:solidFill>
                  <a:srgbClr val="141826"/>
                </a:solidFill>
                <a:latin typeface="Century Gothic" panose="020B0502020202020204" pitchFamily="34" charset="0"/>
                <a:cs typeface="Calibri" panose="020F0502020204030204" pitchFamily="34" charset="0"/>
              </a:rPr>
              <a:t>Association of London Government </a:t>
            </a:r>
          </a:p>
          <a:p>
            <a:r>
              <a:rPr lang="en-GB" sz="1200" dirty="0">
                <a:solidFill>
                  <a:srgbClr val="141826"/>
                </a:solidFill>
                <a:latin typeface="Century Gothic" panose="020B0502020202020204" pitchFamily="34" charset="0"/>
                <a:cs typeface="Calibri" panose="020F0502020204030204" pitchFamily="34" charset="0"/>
              </a:rPr>
              <a:t>59 Southwark Street</a:t>
            </a:r>
          </a:p>
          <a:p>
            <a:r>
              <a:rPr lang="en-GB" sz="1200" dirty="0">
                <a:solidFill>
                  <a:srgbClr val="141826"/>
                </a:solidFill>
                <a:latin typeface="Century Gothic" panose="020B0502020202020204" pitchFamily="34" charset="0"/>
                <a:cs typeface="Calibri" panose="020F0502020204030204" pitchFamily="34" charset="0"/>
              </a:rPr>
              <a:t>London </a:t>
            </a:r>
          </a:p>
          <a:p>
            <a:r>
              <a:rPr lang="en-GB" sz="1200" dirty="0">
                <a:solidFill>
                  <a:srgbClr val="141826"/>
                </a:solidFill>
                <a:latin typeface="Century Gothic" panose="020B0502020202020204" pitchFamily="34" charset="0"/>
                <a:cs typeface="Calibri" panose="020F0502020204030204" pitchFamily="34" charset="0"/>
              </a:rPr>
              <a:t>SE1 0AL </a:t>
            </a:r>
          </a:p>
          <a:p>
            <a:r>
              <a:rPr lang="en-GB" sz="1200" dirty="0">
                <a:solidFill>
                  <a:srgbClr val="141826"/>
                </a:solidFill>
                <a:latin typeface="Century Gothic" panose="020B0502020202020204" pitchFamily="34" charset="0"/>
                <a:cs typeface="Calibri" panose="020F0502020204030204" pitchFamily="34" charset="0"/>
              </a:rPr>
              <a:t>Tel: 0207 934 9999</a:t>
            </a:r>
          </a:p>
          <a:p>
            <a:r>
              <a:rPr lang="en-GB" sz="1200" u="sng" dirty="0">
                <a:solidFill>
                  <a:srgbClr val="141826"/>
                </a:solidFill>
                <a:latin typeface="Century Gothic" panose="020B0502020202020204" pitchFamily="34" charset="0"/>
                <a:cs typeface="Calibri" panose="020F0502020204030204" pitchFamily="34" charset="0"/>
                <a:hlinkClick r:id="rId3"/>
              </a:rPr>
              <a:t>www.alg.gov.uk/</a:t>
            </a:r>
            <a:endParaRPr lang="en-GB" sz="1200" u="sng" dirty="0">
              <a:solidFill>
                <a:srgbClr val="141826"/>
              </a:solidFill>
              <a:latin typeface="Century Gothic" panose="020B050202020202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97EC8780-94A7-BA6D-34DF-F3179ACE4E96}"/>
              </a:ext>
            </a:extLst>
          </p:cNvPr>
          <p:cNvSpPr txBox="1"/>
          <p:nvPr/>
        </p:nvSpPr>
        <p:spPr>
          <a:xfrm>
            <a:off x="2717423" y="1924149"/>
            <a:ext cx="2173038" cy="1938992"/>
          </a:xfrm>
          <a:prstGeom prst="rect">
            <a:avLst/>
          </a:prstGeom>
          <a:noFill/>
        </p:spPr>
        <p:txBody>
          <a:bodyPr wrap="square">
            <a:spAutoFit/>
          </a:bodyPr>
          <a:lstStyle/>
          <a:p>
            <a:r>
              <a:rPr lang="en-GB" sz="1200" b="1" dirty="0">
                <a:solidFill>
                  <a:srgbClr val="141826"/>
                </a:solidFill>
                <a:latin typeface="Century Gothic" panose="020B0502020202020204" pitchFamily="34" charset="0"/>
                <a:cs typeface="Calibri" panose="020F0502020204030204" pitchFamily="34" charset="0"/>
              </a:rPr>
              <a:t>Recruitment &amp; Employment Confederation (REC)</a:t>
            </a:r>
          </a:p>
          <a:p>
            <a:r>
              <a:rPr lang="en-GB" sz="1200" dirty="0">
                <a:solidFill>
                  <a:srgbClr val="141826"/>
                </a:solidFill>
                <a:latin typeface="Century Gothic" panose="020B0502020202020204" pitchFamily="34" charset="0"/>
                <a:cs typeface="Calibri" panose="020F0502020204030204" pitchFamily="34" charset="0"/>
              </a:rPr>
              <a:t>Dorset House, </a:t>
            </a:r>
          </a:p>
          <a:p>
            <a:r>
              <a:rPr lang="en-GB" sz="1200" dirty="0">
                <a:solidFill>
                  <a:srgbClr val="141826"/>
                </a:solidFill>
                <a:latin typeface="Century Gothic" panose="020B0502020202020204" pitchFamily="34" charset="0"/>
                <a:cs typeface="Calibri" panose="020F0502020204030204" pitchFamily="34" charset="0"/>
              </a:rPr>
              <a:t>First Floor, </a:t>
            </a:r>
          </a:p>
          <a:p>
            <a:r>
              <a:rPr lang="en-GB" sz="1200" dirty="0">
                <a:solidFill>
                  <a:srgbClr val="141826"/>
                </a:solidFill>
                <a:latin typeface="Century Gothic" panose="020B0502020202020204" pitchFamily="34" charset="0"/>
                <a:cs typeface="Calibri" panose="020F0502020204030204" pitchFamily="34" charset="0"/>
              </a:rPr>
              <a:t>27-45 Stamford Street, </a:t>
            </a:r>
          </a:p>
          <a:p>
            <a:r>
              <a:rPr lang="en-GB" sz="1200" dirty="0">
                <a:solidFill>
                  <a:srgbClr val="141826"/>
                </a:solidFill>
                <a:latin typeface="Century Gothic" panose="020B0502020202020204" pitchFamily="34" charset="0"/>
                <a:cs typeface="Calibri" panose="020F0502020204030204" pitchFamily="34" charset="0"/>
              </a:rPr>
              <a:t>London, </a:t>
            </a:r>
          </a:p>
          <a:p>
            <a:r>
              <a:rPr lang="en-GB" sz="1200" dirty="0">
                <a:solidFill>
                  <a:srgbClr val="141826"/>
                </a:solidFill>
                <a:latin typeface="Century Gothic" panose="020B0502020202020204" pitchFamily="34" charset="0"/>
                <a:cs typeface="Calibri" panose="020F0502020204030204" pitchFamily="34" charset="0"/>
              </a:rPr>
              <a:t>SE1 9NT</a:t>
            </a:r>
          </a:p>
          <a:p>
            <a:r>
              <a:rPr lang="en-GB" sz="1200" dirty="0">
                <a:solidFill>
                  <a:srgbClr val="141826"/>
                </a:solidFill>
                <a:latin typeface="Century Gothic" panose="020B0502020202020204" pitchFamily="34" charset="0"/>
                <a:cs typeface="Calibri" panose="020F0502020204030204" pitchFamily="34" charset="0"/>
              </a:rPr>
              <a:t>Tel: 020 7009 2100</a:t>
            </a:r>
          </a:p>
          <a:p>
            <a:r>
              <a:rPr lang="en-GB" sz="1200" dirty="0">
                <a:solidFill>
                  <a:srgbClr val="141826"/>
                </a:solidFill>
                <a:latin typeface="Century Gothic" panose="020B0502020202020204" pitchFamily="34" charset="0"/>
                <a:cs typeface="Calibri" panose="020F0502020204030204" pitchFamily="34" charset="0"/>
              </a:rPr>
              <a:t>Email:  </a:t>
            </a:r>
            <a:r>
              <a:rPr lang="en-GB" sz="1200" dirty="0" err="1">
                <a:solidFill>
                  <a:srgbClr val="141826"/>
                </a:solidFill>
                <a:latin typeface="Century Gothic" panose="020B0502020202020204" pitchFamily="34" charset="0"/>
                <a:cs typeface="Calibri" panose="020F0502020204030204" pitchFamily="34" charset="0"/>
                <a:hlinkClick r:id="rId4"/>
              </a:rPr>
              <a:t>info@rec.uk.com</a:t>
            </a:r>
            <a:r>
              <a:rPr lang="en-GB" sz="1200" dirty="0">
                <a:solidFill>
                  <a:srgbClr val="141826"/>
                </a:solidFill>
                <a:latin typeface="Century Gothic" panose="020B0502020202020204" pitchFamily="34" charset="0"/>
                <a:cs typeface="Calibri" panose="020F0502020204030204" pitchFamily="34" charset="0"/>
                <a:hlinkClick r:id="rId4"/>
              </a:rPr>
              <a:t> </a:t>
            </a:r>
            <a:endParaRPr lang="en-GB" sz="1200" dirty="0">
              <a:solidFill>
                <a:srgbClr val="141826"/>
              </a:solidFill>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25532356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779034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16374</Words>
  <Application>Microsoft Office PowerPoint</Application>
  <PresentationFormat>A4 Paper (210x297 mm)</PresentationFormat>
  <Paragraphs>1173</Paragraphs>
  <Slides>68</Slides>
  <Notes>66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68</vt:i4>
      </vt:variant>
    </vt:vector>
  </HeadingPairs>
  <TitlesOfParts>
    <vt:vector size="73" baseType="lpstr">
      <vt:lpstr>Aptos</vt:lpstr>
      <vt:lpstr>Arial</vt:lpstr>
      <vt:lpstr>Calibri</vt:lpstr>
      <vt:lpstr>Century Gothic</vt:lpstr>
      <vt:lpstr>Office Theme</vt:lpstr>
      <vt:lpstr>Working with Bank Partners </vt:lpstr>
      <vt:lpstr>PowerPoint Presentation</vt:lpstr>
      <vt:lpstr>About Bank Partners</vt:lpstr>
      <vt:lpstr>PowerPoint Presentation</vt:lpstr>
      <vt:lpstr>Introduction</vt:lpstr>
      <vt:lpstr>Contact us</vt:lpstr>
      <vt:lpstr>Before you start</vt:lpstr>
      <vt:lpstr>Before you start</vt:lpstr>
      <vt:lpstr>Before you start</vt:lpstr>
      <vt:lpstr>Before you start</vt:lpstr>
      <vt:lpstr>Before you start</vt:lpstr>
      <vt:lpstr>Before you start</vt:lpstr>
      <vt:lpstr>PowerPoint Presentation</vt:lpstr>
      <vt:lpstr>PowerPoint Presentation</vt:lpstr>
      <vt:lpstr>Working for Bank Partners</vt:lpstr>
      <vt:lpstr>Working for Bank Partners</vt:lpstr>
      <vt:lpstr>Working for Bank Partners</vt:lpstr>
      <vt:lpstr>Working for Bank Partners</vt:lpstr>
      <vt:lpstr>Working for Bank Partners</vt:lpstr>
      <vt:lpstr>Working for Bank Partners</vt:lpstr>
      <vt:lpstr>Working for Bank Partners</vt:lpstr>
      <vt:lpstr>Working for Bank Partners</vt:lpstr>
      <vt:lpstr>Working for Bank Partners</vt:lpstr>
      <vt:lpstr>Working for Bank Partners</vt:lpstr>
      <vt:lpstr>Working for Bank Partners</vt:lpstr>
      <vt:lpstr>Working for Bank Partners</vt:lpstr>
      <vt:lpstr>Working for Bank Partners</vt:lpstr>
      <vt:lpstr>Working for Bank Partners</vt:lpstr>
      <vt:lpstr>Working for Bank Partners</vt:lpstr>
      <vt:lpstr>PowerPoint Presentation</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Our policies and procedures for bank workers </vt:lpstr>
      <vt:lpstr>Useful information</vt:lpstr>
      <vt:lpstr>Useful information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Mahbubur Rahman</dc:creator>
  <cp:keywords/>
  <dc:description/>
  <cp:lastModifiedBy>Lauren Gage</cp:lastModifiedBy>
  <cp:revision>73</cp:revision>
  <dcterms:created xsi:type="dcterms:W3CDTF">2026-04-07T08:42:34Z</dcterms:created>
  <dcterms:modified xsi:type="dcterms:W3CDTF">2026-09-18T15:39:36Z</dcterms:modified>
  <cp:category/>
</cp:coreProperties>
</file>